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9" r:id="rId4"/>
    <p:sldId id="272" r:id="rId5"/>
    <p:sldId id="271" r:id="rId6"/>
    <p:sldId id="261" r:id="rId7"/>
    <p:sldId id="270" r:id="rId8"/>
    <p:sldId id="275" r:id="rId9"/>
    <p:sldId id="274" r:id="rId10"/>
    <p:sldId id="277" r:id="rId11"/>
    <p:sldId id="276" r:id="rId12"/>
    <p:sldId id="264" r:id="rId13"/>
    <p:sldId id="267" r:id="rId14"/>
    <p:sldId id="280" r:id="rId15"/>
    <p:sldId id="279" r:id="rId16"/>
    <p:sldId id="27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9" r:id="rId28"/>
    <p:sldId id="300" r:id="rId29"/>
    <p:sldId id="301" r:id="rId30"/>
    <p:sldId id="309" r:id="rId31"/>
    <p:sldId id="310" r:id="rId32"/>
    <p:sldId id="311" r:id="rId33"/>
    <p:sldId id="295" r:id="rId34"/>
    <p:sldId id="296" r:id="rId35"/>
    <p:sldId id="307" r:id="rId36"/>
    <p:sldId id="297" r:id="rId37"/>
    <p:sldId id="303" r:id="rId38"/>
    <p:sldId id="304" r:id="rId39"/>
    <p:sldId id="305" r:id="rId40"/>
    <p:sldId id="306" r:id="rId41"/>
    <p:sldId id="308" r:id="rId42"/>
    <p:sldId id="30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A329A22-1A41-4102-A634-DB54CA964612}">
          <p14:sldIdLst>
            <p14:sldId id="256"/>
          </p14:sldIdLst>
        </p14:section>
        <p14:section name="Presentazione" id="{BB0AB2E3-C6E7-4D04-B67A-F0C2C3F82731}">
          <p14:sldIdLst>
            <p14:sldId id="257"/>
          </p14:sldIdLst>
        </p14:section>
        <p14:section name="Introduzione" id="{DD30C765-79CE-4D76-B567-D4132F9F1472}">
          <p14:sldIdLst>
            <p14:sldId id="259"/>
          </p14:sldIdLst>
        </p14:section>
        <p14:section name="Semiclassical NIS" id="{16AD541D-5479-4950-B875-5FA37279B425}">
          <p14:sldIdLst>
            <p14:sldId id="272"/>
            <p14:sldId id="271"/>
            <p14:sldId id="261"/>
            <p14:sldId id="270"/>
            <p14:sldId id="275"/>
            <p14:sldId id="274"/>
            <p14:sldId id="277"/>
            <p14:sldId id="276"/>
            <p14:sldId id="264"/>
            <p14:sldId id="267"/>
            <p14:sldId id="280"/>
            <p14:sldId id="279"/>
            <p14:sldId id="278"/>
            <p14:sldId id="281"/>
            <p14:sldId id="282"/>
            <p14:sldId id="283"/>
            <p14:sldId id="284"/>
          </p14:sldIdLst>
        </p14:section>
        <p14:section name="Random Matrix Theory" id="{5F43BB87-66E4-4193-A758-1F73FA0B231E}">
          <p14:sldIdLst>
            <p14:sldId id="285"/>
            <p14:sldId id="286"/>
            <p14:sldId id="287"/>
            <p14:sldId id="288"/>
            <p14:sldId id="289"/>
            <p14:sldId id="290"/>
            <p14:sldId id="299"/>
            <p14:sldId id="300"/>
            <p14:sldId id="301"/>
            <p14:sldId id="309"/>
            <p14:sldId id="310"/>
            <p14:sldId id="311"/>
            <p14:sldId id="295"/>
            <p14:sldId id="296"/>
            <p14:sldId id="307"/>
            <p14:sldId id="297"/>
            <p14:sldId id="303"/>
            <p14:sldId id="304"/>
            <p14:sldId id="305"/>
            <p14:sldId id="306"/>
            <p14:sldId id="308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.hohenheim@outlook.it" initials="v" lastIdx="1" clrIdx="0">
    <p:extLst>
      <p:ext uri="{19B8F6BF-5375-455C-9EA6-DF929625EA0E}">
        <p15:presenceInfo xmlns:p15="http://schemas.microsoft.com/office/powerpoint/2012/main" userId="1b6a1c0a5531ed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7563" autoAdjust="0"/>
  </p:normalViewPr>
  <p:slideViewPr>
    <p:cSldViewPr snapToGrid="0">
      <p:cViewPr varScale="1"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90FA6BE-1083-4470-8A2F-493E44F05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FD400D-A097-4555-8CE4-213F584B7E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62220-CED7-4022-ABD3-08A401B739AB}" type="datetimeFigureOut">
              <a:rPr lang="it-IT" smtClean="0"/>
              <a:t>29/09/2021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A3460C-F220-40BF-BF5A-E3B057CE45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E89456-DB89-49EA-B375-EE8D6D157D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3F112-D140-42BF-A33A-D4843452D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18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B2344-E412-42BA-BA2A-F1EB61E64078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C52E1-59FF-4534-B81A-7003799CA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50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Gutzw</a:t>
            </a:r>
            <a:r>
              <a:rPr lang="it-IT" dirty="0"/>
              <a:t>. Trace : traccia della f. di Green, tramite </a:t>
            </a:r>
            <a:r>
              <a:rPr lang="it-IT" dirty="0" err="1"/>
              <a:t>saddle</a:t>
            </a:r>
            <a:r>
              <a:rPr lang="it-IT" dirty="0"/>
              <a:t> point </a:t>
            </a:r>
            <a:r>
              <a:rPr lang="it-IT" dirty="0" err="1"/>
              <a:t>approx</a:t>
            </a:r>
            <a:r>
              <a:rPr lang="it-IT" dirty="0"/>
              <a:t> mostra che può essere espressa in termini della somma su orbite classiche stabili e instabili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267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Area </a:t>
            </a:r>
            <a:r>
              <a:rPr lang="it-IT" dirty="0" err="1"/>
              <a:t>conservation</a:t>
            </a:r>
            <a:r>
              <a:rPr lang="it-IT" dirty="0"/>
              <a:t> </a:t>
            </a:r>
            <a:r>
              <a:rPr lang="it-IT" dirty="0" err="1"/>
              <a:t>detM</a:t>
            </a:r>
            <a:r>
              <a:rPr lang="it-IT" dirty="0"/>
              <a:t>=1 per cui i suoi autovalori sono reciproci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: complessi coniugati=orbita stabile, positivi=comportamento iperbolico, negativi= iperbolicità inversa (?). E’ chiaro che l’n-step propagator è espresso ora in termini delle proprietà canonicamente invarianti delle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-n </a:t>
            </a:r>
            <a:r>
              <a:rPr lang="it-IT" dirty="0" err="1"/>
              <a:t>orbits</a:t>
            </a:r>
            <a:r>
              <a:rPr lang="it-IT" dirty="0"/>
              <a:t>. Si può dimostrare l’invarianza della S semplicemente tramite le funzioni generatrici, e l’invarianza della traccia della matrice di stabilità, ciò per orbite periodiche. Anche l’indice di </a:t>
            </a:r>
            <a:r>
              <a:rPr lang="it-IT" dirty="0" err="1"/>
              <a:t>Maslov</a:t>
            </a:r>
            <a:r>
              <a:rPr lang="it-IT" dirty="0"/>
              <a:t> è canonicamente invariante. Il </a:t>
            </a:r>
            <a:r>
              <a:rPr lang="it-IT" dirty="0" err="1"/>
              <a:t>chaos</a:t>
            </a:r>
            <a:r>
              <a:rPr lang="it-IT" dirty="0"/>
              <a:t> globale classico è codificato dalle orbite PPO poiché al crescere del periodo n il sistema è ergodico ed esplora tutto lo spazio delle fasi.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3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:r>
                  <a:rPr lang="it-IT" b="0" i="0">
                    <a:latin typeface="Cambria Math" panose="02040503050406030204" pitchFamily="18" charset="0"/>
                  </a:rPr>
                  <a:t>Δ𝐸</a:t>
                </a:r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⟨𝜌(𝐸)⟩=</a:t>
                </a:r>
                <a:r>
                  <a:rPr lang="it-IT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∫1_(𝐸−Δ𝐸/2)^(𝐸+Δ𝐸/2)▒〖𝜌(𝐸′〗)𝑑𝐸^′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26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</m:oMath>
                </a14:m>
                <a:r>
                  <a:rPr lang="it-IT" dirty="0"/>
                  <a:t> è l’esponente di 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𝜆_𝑃𝑃𝑂</a:t>
                </a:r>
                <a:r>
                  <a:rPr lang="it-IT" dirty="0"/>
                  <a:t> è l’esponente di </a:t>
                </a:r>
                <a:r>
                  <a:rPr lang="it-IT" dirty="0" err="1"/>
                  <a:t>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01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</a:t>
                </a:r>
                <a:r>
                  <a:rPr lang="it-IT" dirty="0" err="1"/>
                  <a:t>Wigner</a:t>
                </a:r>
                <a:r>
                  <a:rPr lang="it-IT" dirty="0"/>
                  <a:t>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</a:t>
                </a:r>
                <a:r>
                  <a:rPr lang="it-IT" dirty="0" err="1"/>
                  <a:t>Wigner</a:t>
                </a:r>
                <a:r>
                  <a:rPr lang="it-IT" dirty="0"/>
                  <a:t> non è una distribuzione di probabilità propriamente detta poiché può assumere valori negativi (se pigliamo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</a:t>
                </a:r>
                <a:r>
                  <a:rPr lang="it-IT" dirty="0" err="1"/>
                  <a:t>Wigner</a:t>
                </a:r>
                <a:r>
                  <a:rPr lang="it-IT" dirty="0"/>
                  <a:t>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</a:t>
                </a:r>
                <a:r>
                  <a:rPr lang="it-IT" dirty="0" err="1"/>
                  <a:t>Wigner</a:t>
                </a:r>
                <a:r>
                  <a:rPr lang="it-IT" dirty="0"/>
                  <a:t> non è una distribuzione di probabilità propriamente detta poiché può assumere valori negativi (se pigliamo </a:t>
                </a:r>
                <a:r>
                  <a:rPr lang="it-IT" b="0" i="0">
                    <a:latin typeface="Cambria Math" panose="02040503050406030204" pitchFamily="18" charset="0"/>
                  </a:rPr>
                  <a:t>𝑡𝑟(𝜌_1 𝜌_2 )=∫𝑑^𝑑 𝑞∫𝑑^𝑑 𝑝〖𝑊_𝜌〗_1 〖𝑊_𝜌〗_2=0</a:t>
                </a:r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𝑝(𝑞,𝐼_𝑛 )→𝐼(𝑝,𝑞)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95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:r>
                  <a:rPr lang="it-IT" b="0" i="0">
                    <a:latin typeface="Cambria Math" panose="02040503050406030204" pitchFamily="18" charset="0"/>
                  </a:rPr>
                  <a:t>𝜔𝑡=𝜋, </a:t>
                </a:r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24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76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it-IT" baseline="0" dirty="0"/>
                  <a:t> 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baseline="0" dirty="0"/>
                  <a:t> è l’esponente di Lyapunov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|𝑗⟩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𝜁_𝑖</a:t>
                </a:r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𝑒^(±𝐵/𝜆)</a:t>
                </a:r>
                <a:r>
                  <a:rPr lang="it-IT" baseline="0" dirty="0"/>
                  <a:t> 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1/𝜆</a:t>
                </a:r>
                <a:r>
                  <a:rPr lang="it-IT" baseline="0" dirty="0"/>
                  <a:t> è l’esponente di </a:t>
                </a:r>
                <a:r>
                  <a:rPr lang="it-IT" baseline="0" dirty="0" err="1"/>
                  <a:t>Lyapunov</a:t>
                </a:r>
                <a:r>
                  <a:rPr lang="it-IT" baseline="0" dirty="0"/>
                  <a:t>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𝑢_1, 𝑢_0</a:t>
                </a:r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400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𝜆 </a:t>
                </a:r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051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/>
                  <a:t> in funzione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𝑏𝑙𝑎𝑏𝑙𝑎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𝑑𝑖𝑚𝑒𝑛𝑠𝑖𝑜𝑛𝑒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𝑑𝑒𝑙𝑙𝑜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𝑠𝑝𝑎𝑧𝑖𝑜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𝐻𝑖𝑙𝑏𝑒𝑟𝑡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:r>
                  <a:rPr lang="it-IT" b="0" i="0">
                    <a:latin typeface="Cambria Math" panose="02040503050406030204" pitchFamily="18" charset="0"/>
                  </a:rPr>
                  <a:t>𝐻_11−𝐻_22</a:t>
                </a:r>
                <a:r>
                  <a:rPr lang="it-IT" dirty="0"/>
                  <a:t> in funzione di </a:t>
                </a:r>
                <a:r>
                  <a:rPr lang="it-IT" b="0" i="0">
                    <a:latin typeface="Cambria Math" panose="02040503050406030204" pitchFamily="18" charset="0"/>
                  </a:rPr>
                  <a:t>𝐸±</a:t>
                </a:r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𝐸_𝑚=𝑏𝑙𝑎𝑏𝑙𝑎 𝑐𝑜𝑛 𝑑𝑖𝑚𝑒𝑛𝑠𝑖𝑜𝑛𝑒 𝑑𝑒𝑙𝑙𝑜 𝑠𝑝𝑎𝑧𝑖𝑜 𝑑𝑖 𝐻𝑖𝑙𝑏𝑒𝑟𝑡 dim⁡(𝑚)=𝑁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38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)^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 err="1"/>
                  <a:t>Moyal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</a:p>
              <a:p>
                <a:r>
                  <a:rPr lang="it-IT" baseline="0"/>
                  <a:t>e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Quindi cos’è il quantum </a:t>
                </a:r>
                <a:r>
                  <a:rPr lang="it-IT" dirty="0" err="1"/>
                  <a:t>chaos</a:t>
                </a:r>
                <a:r>
                  <a:rPr lang="it-IT" dirty="0"/>
                  <a:t>? L’idea è di studiare un sistema quantistico e l’analogo classico.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Procedimento: analizzeremo strumenti semiclassici per sistemi totalmente caotici (sez. 4.2 descrizione semiclassica di </a:t>
                </a:r>
                <a:r>
                  <a:rPr lang="it-IT" dirty="0" err="1"/>
                  <a:t>sist</a:t>
                </a:r>
                <a:r>
                  <a:rPr lang="it-IT" dirty="0"/>
                  <a:t>. non </a:t>
                </a:r>
                <a:r>
                  <a:rPr lang="it-IT" dirty="0" err="1"/>
                  <a:t>integr</a:t>
                </a:r>
                <a:r>
                  <a:rPr lang="it-IT" dirty="0"/>
                  <a:t>.), poi analizzeremo la funzione d’onda nello spazio delle fasi (sez. 4.3), e poi l’evoluzione del pacchetto d’onda proiettato nello spazio delle fasi (sez. 4.4 and </a:t>
                </a:r>
                <a:r>
                  <a:rPr lang="it-IT" dirty="0" err="1"/>
                  <a:t>localization</a:t>
                </a:r>
                <a:r>
                  <a:rPr lang="it-IT" dirty="0"/>
                  <a:t> </a:t>
                </a:r>
                <a:r>
                  <a:rPr lang="it-IT" dirty="0" err="1"/>
                  <a:t>phenomenon</a:t>
                </a:r>
                <a:r>
                  <a:rPr lang="it-IT" dirty="0"/>
                  <a:t>). Infine il ‘quantum </a:t>
                </a:r>
                <a:r>
                  <a:rPr lang="it-IT" dirty="0" err="1"/>
                  <a:t>chaology</a:t>
                </a:r>
                <a:r>
                  <a:rPr lang="it-IT" dirty="0"/>
                  <a:t>’ (Berry et al) consente di analizzare le proprietà di un sistema quantistico senza riferimenti all’analogo classico, attraverso lo studio dello spettro degli autovalori delle RMT. Seguirà qualche esempio tipo quantum </a:t>
                </a:r>
                <a:r>
                  <a:rPr lang="it-IT" dirty="0" err="1"/>
                  <a:t>billiard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:r>
                  <a:rPr lang="it-IT" b="0" i="0">
                    <a:latin typeface="Cambria Math" panose="02040503050406030204" pitchFamily="18" charset="0"/>
                  </a:rPr>
                  <a:t>𝜋ℏ)^𝑁, </a:t>
                </a:r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 err="1"/>
                  <a:t>Moya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18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:r>
                  <a:rPr lang="it-IT" b="0" i="0">
                    <a:latin typeface="Cambria Math" panose="02040503050406030204" pitchFamily="18" charset="0"/>
                  </a:rPr>
                  <a:t>ℏ^𝑑</a:t>
                </a:r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83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=0→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:r>
                  <a:rPr lang="it-IT" b="0" i="0">
                    <a:latin typeface="Cambria Math" panose="02040503050406030204" pitchFamily="18" charset="0"/>
                  </a:rPr>
                  <a:t>[𝐻 ̂,𝑂 ̂ ]=0→ 𝑂 ̂|𝑚,𝑛⟩=𝜊_𝑚 |𝑚,𝑛⟩</a:t>
                </a:r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𝑑Ω_𝐻</a:t>
                </a:r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379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:r>
                  <a:rPr lang="it-IT" b="0" i="0">
                    <a:latin typeface="Cambria Math" panose="02040503050406030204" pitchFamily="18" charset="0"/>
                  </a:rPr>
                  <a:t>𝑇𝑟(𝐻𝐻^+ )=𝑎_𝛽 ∑2_(𝑗=1)^𝑁▒𝑒_𝑗^2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𝛿Ω</a:t>
                </a:r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𝑥_𝑗</a:t>
                </a:r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7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𝑒𝑛𝑡𝑟𝑜𝑝𝑦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d>
                              <m:dPr>
                                <m:begChr m:val="["/>
                                <m:endChr m:val="]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t-IT" dirty="0"/>
                  <a:t> A partizione di M. Un K system è sicuramente ergodico.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:r>
                  <a:rPr lang="it-IT" b="0" i="0">
                    <a:latin typeface="Cambria Math" panose="02040503050406030204" pitchFamily="18" charset="0"/>
                  </a:rPr>
                  <a:t>𝐾𝑆_𝑒𝑛𝑡𝑟𝑜𝑝𝑦=sup_[𝐴] ⁡〖ℎ(𝑇;𝐴)〗</a:t>
                </a:r>
                <a:r>
                  <a:rPr lang="it-IT" dirty="0"/>
                  <a:t> A partizione di M. Un K system è sicuramente ergodico.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183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dirty="0"/>
                  <a:t> ordinato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𝐼𝑙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𝑐𝑎𝑠𝑜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ù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𝑝𝑟𝑜𝑏𝑎𝑏𝑖𝑙𝑒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è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𝑐h𝑒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𝑐𝑜𝑟𝑟𝑖𝑠𝑝𝑜𝑛𝑑𝑒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:r>
                  <a:rPr lang="it-IT" b="0" i="0">
                    <a:latin typeface="Cambria Math" panose="02040503050406030204" pitchFamily="18" charset="0"/>
                  </a:rPr>
                  <a:t>𝜌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:r>
                  <a:rPr lang="it-IT" b="0" i="0">
                    <a:latin typeface="Cambria Math" panose="02040503050406030204" pitchFamily="18" charset="0"/>
                  </a:rPr>
                  <a:t>𝐸_𝑛</a:t>
                </a:r>
                <a:r>
                  <a:rPr lang="it-IT" dirty="0"/>
                  <a:t> ordinato </a:t>
                </a:r>
                <a:r>
                  <a:rPr lang="it-IT" b="0" i="0">
                    <a:latin typeface="Cambria Math" panose="02040503050406030204" pitchFamily="18" charset="0"/>
                  </a:rPr>
                  <a:t>𝐸_0≤𝐸_1≤…≤𝐸_𝑁</a:t>
                </a:r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𝑥_𝑛=𝑁 ̅(𝐸_𝑛 )</a:t>
                </a:r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:r>
                  <a:rPr lang="it-IT" b="0" i="0">
                    <a:latin typeface="Cambria Math" panose="02040503050406030204" pitchFamily="18" charset="0"/>
                  </a:rPr>
                  <a:t>𝑁 ̅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(𝐸)?</a:t>
                </a:r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𝑃(𝑠)=∑26_(𝑖=0)^(𝑁−1)▒〖𝛿(𝑠−(𝑥_(𝑖+1)−𝑥_𝑖 ). 𝐼𝑙 𝑐𝑎𝑠𝑜 𝑝𝑖ù 𝑝𝑟𝑜𝑏𝑎𝑏𝑖𝑙𝑒 è 𝑠=0 𝑐ℎ𝑒 𝑐𝑜𝑟𝑟𝑖𝑠𝑝𝑜𝑛𝑑𝑒 𝑎𝑙 𝑙𝑒𝑣𝑒𝑙 𝑐𝑟𝑜𝑠𝑠𝑖𝑛𝑔.〗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543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Level </a:t>
            </a:r>
            <a:r>
              <a:rPr lang="it-IT" dirty="0" err="1"/>
              <a:t>spacing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caratterizza correlazioni locali negli spettri, con n.n. </a:t>
            </a:r>
            <a:r>
              <a:rPr lang="it-IT" dirty="0" err="1"/>
              <a:t>distance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Ovvero la delta3 è una misura delle fluttuazioni della </a:t>
            </a:r>
            <a:r>
              <a:rPr lang="it-IT" dirty="0" err="1"/>
              <a:t>staircase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intorno ad una linea retta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215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baseline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:r>
                  <a:rPr lang="it-IT" b="0" i="0">
                    <a:latin typeface="Cambria Math" panose="02040503050406030204" pitchFamily="18" charset="0"/>
                  </a:rPr>
                  <a:t>𝑎≠0</a:t>
                </a:r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Δ_3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856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</a:t>
                </a:r>
                <a:r>
                  <a:rPr lang="it-IT" dirty="0" err="1"/>
                  <a:t>Gutzwiller</a:t>
                </a:r>
                <a:r>
                  <a:rPr lang="it-IT" dirty="0"/>
                  <a:t>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/>
                  <a:t> che sarebbe il rapporto tra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i="0" dirty="0"/>
                  <a:t> e tende a zero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</a:t>
                </a:r>
                <a:r>
                  <a:rPr lang="it-IT" dirty="0" err="1"/>
                  <a:t>Gutzwiller</a:t>
                </a:r>
                <a:r>
                  <a:rPr lang="it-IT" dirty="0"/>
                  <a:t>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:r>
                  <a:rPr lang="it-IT" b="0" i="0">
                    <a:latin typeface="Cambria Math" panose="02040503050406030204" pitchFamily="18" charset="0"/>
                  </a:rPr>
                  <a:t>𝜔/𝜆</a:t>
                </a:r>
                <a:r>
                  <a:rPr lang="it-IT" dirty="0"/>
                  <a:t> che sarebbe il rapporto tra </a:t>
                </a:r>
                <a:r>
                  <a:rPr lang="it-IT" b="0" i="0">
                    <a:latin typeface="Cambria Math" panose="02040503050406030204" pitchFamily="18" charset="0"/>
                  </a:rPr>
                  <a:t>𝛿𝐸=ℏ𝜔 </a:t>
                </a:r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ℏ𝜆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:r>
                  <a:rPr lang="it-IT" b="0" i="0">
                    <a:latin typeface="Cambria Math" panose="02040503050406030204" pitchFamily="18" charset="0"/>
                  </a:rPr>
                  <a:t>𝑡→±∞</a:t>
                </a:r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i="0" dirty="0"/>
                  <a:t> e tende a zero nel limite semiclassico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991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generalizzazione degli esponenti di Lyapunov al regime della QM è da anni oggetto di studio. Considereremo sistemi aperti che interagiscono con l’</a:t>
                </a:r>
                <a:r>
                  <a:rPr lang="it-IT" dirty="0" err="1"/>
                  <a:t>enviroment</a:t>
                </a:r>
                <a:r>
                  <a:rPr lang="it-IT" dirty="0"/>
                  <a:t>, attraverso una dinamica dissipativa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Ci sono molte evidenze che stati asintotici di sistemi aperti lontani dall’equilibrio esibiscano comportamenti analoghi alle strutture classiche degli attrattori caotici. Comunque la quantificazione del quantum </a:t>
                </a:r>
                <a:r>
                  <a:rPr lang="it-IT" dirty="0" err="1"/>
                  <a:t>chaos</a:t>
                </a:r>
                <a:r>
                  <a:rPr lang="it-IT" dirty="0"/>
                  <a:t> dissipativo rimane poco esplorata.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Domanda: come calcoliamo il LE e </a:t>
                </a:r>
                <a:r>
                  <a:rPr lang="it-IT" b="1" dirty="0"/>
                  <a:t>come quantifichiamo il rate di divergenza tra le traiettorie inizialmente vicine?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Lindblad </a:t>
                </a:r>
                <a:r>
                  <a:rPr lang="it-IT" b="1" dirty="0" err="1"/>
                  <a:t>equation</a:t>
                </a:r>
                <a:r>
                  <a:rPr lang="it-IT" b="1" dirty="0"/>
                  <a:t>: </a:t>
                </a:r>
                <a:r>
                  <a:rPr lang="it-IT" b="0" dirty="0"/>
                  <a:t>approssimazione Markoviana, assume un accoppiamento debole con l’ambiente tramite D(rho). Il primo termine cattura l’</a:t>
                </a:r>
                <a:r>
                  <a:rPr lang="it-IT" b="0" dirty="0" err="1"/>
                  <a:t>levoluzione</a:t>
                </a:r>
                <a:r>
                  <a:rPr lang="it-IT" b="0" dirty="0"/>
                  <a:t> unitaria del sistema, il secondo la dissipazione. Consideriamo N bosoni indistinguibili che saltano tra i siti di un </a:t>
                </a:r>
                <a:r>
                  <a:rPr lang="it-IT" b="1" dirty="0"/>
                  <a:t>dimero periodicamente oscillato. </a:t>
                </a:r>
                <a:r>
                  <a:rPr lang="it-IT" b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J denota l’ampiezza di tunnelling,</a:t>
                </a:r>
                <a:r>
                  <a:rPr lang="it-IT" baseline="0" dirty="0"/>
                  <a:t> U l’interazione, Q(t) funzione di spegnimento (tipo </a:t>
                </a:r>
                <a:r>
                  <a:rPr lang="it-IT" baseline="0" dirty="0" err="1"/>
                  <a:t>kicked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rotor</a:t>
                </a:r>
                <a:r>
                  <a:rPr lang="it-IT" baseline="0" dirty="0"/>
                  <a:t>) periodica in T.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op.</a:t>
                </a:r>
                <a:r>
                  <a:rPr lang="it-IT" baseline="0" dirty="0"/>
                  <a:t> creazione e distruzione sui siti 1 e 2. Il sistema ha dimensione N+1 nello spazio di Hilbert.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𝑑𝑖𝑠𝑠𝑖𝑝𝑎𝑡𝑖𝑣𝑒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𝑐𝑜𝑢𝑝𝑙𝑖𝑛𝑔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0" baseline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it-IT" dirty="0"/>
                  <a:t> V rende H non-Hermitiana, </a:t>
                </a:r>
                <a:r>
                  <a:rPr lang="it-IT" b="1" dirty="0"/>
                  <a:t>la</a:t>
                </a:r>
                <a:r>
                  <a:rPr lang="it-IT" b="1" baseline="0" dirty="0"/>
                  <a:t> non </a:t>
                </a:r>
                <a:r>
                  <a:rPr lang="it-IT" b="1" baseline="0" dirty="0" err="1"/>
                  <a:t>hermiticità</a:t>
                </a:r>
                <a:r>
                  <a:rPr lang="it-IT" b="1" baseline="0" dirty="0"/>
                  <a:t> è legata ad un sistema aperto, dissipativo </a:t>
                </a:r>
                <a:r>
                  <a:rPr lang="it-IT" b="0" baseline="0" dirty="0"/>
                  <a:t>come quello che stiamo trattando. V dice che </a:t>
                </a:r>
                <a:r>
                  <a:rPr lang="it-IT" b="1" baseline="0" dirty="0"/>
                  <a:t>sincronizza la dinamica</a:t>
                </a:r>
                <a:r>
                  <a:rPr lang="it-IT" b="0" baseline="0" dirty="0"/>
                  <a:t> sui due siti trasformando modi anti-</a:t>
                </a:r>
                <a:r>
                  <a:rPr lang="it-IT" b="0" baseline="0" dirty="0" err="1"/>
                  <a:t>symmetric</a:t>
                </a:r>
                <a:r>
                  <a:rPr lang="it-IT" b="0" baseline="0" dirty="0"/>
                  <a:t> out of </a:t>
                </a:r>
                <a:r>
                  <a:rPr lang="it-IT" b="0" baseline="0" dirty="0" err="1"/>
                  <a:t>phase</a:t>
                </a:r>
                <a:r>
                  <a:rPr lang="it-IT" b="0" baseline="0" dirty="0"/>
                  <a:t>, in modi di oscillazione in fase e simmetrici.</a:t>
                </a:r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generalizzazione degli esponenti di Lyapunov al regime della QM è da anni oggetto di studio. Considereremo sistemi aperti che interagiscono con l’</a:t>
                </a:r>
                <a:r>
                  <a:rPr lang="it-IT" dirty="0" err="1"/>
                  <a:t>enviroment</a:t>
                </a:r>
                <a:r>
                  <a:rPr lang="it-IT" dirty="0"/>
                  <a:t>, attraverso una dinamica dissipativa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Ci sono molte evidenze che stati asintotici di sistemi aperti lontani dall’equilibrio esibiscano comportamenti analoghi alle strutture classiche degli attrattori caotici. Comunque la quantificazione del quantum </a:t>
                </a:r>
                <a:r>
                  <a:rPr lang="it-IT" dirty="0" err="1"/>
                  <a:t>chaos</a:t>
                </a:r>
                <a:r>
                  <a:rPr lang="it-IT" dirty="0"/>
                  <a:t> dissipativo rimane poco esplorata.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Domanda: come calcoliamo il LE e </a:t>
                </a:r>
                <a:r>
                  <a:rPr lang="it-IT" b="1" dirty="0"/>
                  <a:t>come quantifichiamo il rate di divergenza tra le traiettorie inizialmente vicine?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Lindblad </a:t>
                </a:r>
                <a:r>
                  <a:rPr lang="it-IT" b="1" dirty="0" err="1"/>
                  <a:t>equation</a:t>
                </a:r>
                <a:r>
                  <a:rPr lang="it-IT" b="1" dirty="0"/>
                  <a:t>: </a:t>
                </a:r>
                <a:r>
                  <a:rPr lang="it-IT" b="0" dirty="0"/>
                  <a:t>approssimazione Markoviana, assume un accoppiamento debole con l’ambiente tramite D(rho). Il primo termine cattura l’</a:t>
                </a:r>
                <a:r>
                  <a:rPr lang="it-IT" b="0" dirty="0" err="1"/>
                  <a:t>levoluzione</a:t>
                </a:r>
                <a:r>
                  <a:rPr lang="it-IT" b="0" dirty="0"/>
                  <a:t> unitaria del sistema, il secondo la dissipazione. Consideriamo N bosoni indistinguibili che saltano tra i siti di un </a:t>
                </a:r>
                <a:r>
                  <a:rPr lang="it-IT" b="1" dirty="0"/>
                  <a:t>dimero periodicamente oscillato. </a:t>
                </a:r>
                <a:r>
                  <a:rPr lang="it-IT" b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In </a:t>
                </a:r>
                <a:r>
                  <a:rPr lang="it-IT" b="0" i="0">
                    <a:latin typeface="Cambria Math" panose="02040503050406030204" pitchFamily="18" charset="0"/>
                  </a:rPr>
                  <a:t>𝐻(𝑡)</a:t>
                </a:r>
                <a:r>
                  <a:rPr lang="it-IT" dirty="0"/>
                  <a:t> J denota l’ampiezza di tunnelling,</a:t>
                </a:r>
                <a:r>
                  <a:rPr lang="it-IT" baseline="0" dirty="0"/>
                  <a:t> U l’interazione, Q(t) funzione di spegnimento (tipo </a:t>
                </a:r>
                <a:r>
                  <a:rPr lang="it-IT" baseline="0" dirty="0" err="1"/>
                  <a:t>kicked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rotor</a:t>
                </a:r>
                <a:r>
                  <a:rPr lang="it-IT" baseline="0" dirty="0"/>
                  <a:t>) periodica in T. 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𝑏_1 ,_2</a:t>
                </a:r>
                <a:r>
                  <a:rPr lang="it-IT" dirty="0"/>
                  <a:t> op.</a:t>
                </a:r>
                <a:r>
                  <a:rPr lang="it-IT" baseline="0" dirty="0"/>
                  <a:t> creazione e distruzione sui siti 1 e 2. Il sistema ha dimensione N+1 nello spazio di Hilbert.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𝜁=𝑑𝑖𝑠𝑠𝑖𝑝𝑎𝑡𝑖𝑣𝑒 𝑐𝑜𝑢𝑝𝑙𝑖𝑛𝑔=0.1, 𝑇=2𝜋, 𝜇_0=1 𝐽=1.  </a:t>
                </a:r>
                <a:r>
                  <a:rPr lang="it-IT" dirty="0"/>
                  <a:t> V rende H non-Hermitiana, </a:t>
                </a:r>
                <a:r>
                  <a:rPr lang="it-IT" b="1" dirty="0"/>
                  <a:t>la</a:t>
                </a:r>
                <a:r>
                  <a:rPr lang="it-IT" b="1" baseline="0" dirty="0"/>
                  <a:t> non </a:t>
                </a:r>
                <a:r>
                  <a:rPr lang="it-IT" b="1" baseline="0" dirty="0" err="1"/>
                  <a:t>hermiticità</a:t>
                </a:r>
                <a:r>
                  <a:rPr lang="it-IT" b="1" baseline="0" dirty="0"/>
                  <a:t> è legata ad un sistema aperto, dissipativo </a:t>
                </a:r>
                <a:r>
                  <a:rPr lang="it-IT" b="0" baseline="0" dirty="0"/>
                  <a:t>come quello che stiamo trattando. V dice che </a:t>
                </a:r>
                <a:r>
                  <a:rPr lang="it-IT" b="1" baseline="0" dirty="0"/>
                  <a:t>sincronizza la dinamica</a:t>
                </a:r>
                <a:r>
                  <a:rPr lang="it-IT" b="0" baseline="0" dirty="0"/>
                  <a:t> sui due siti trasformando modi anti-</a:t>
                </a:r>
                <a:r>
                  <a:rPr lang="it-IT" b="0" baseline="0" dirty="0" err="1"/>
                  <a:t>symmetric</a:t>
                </a:r>
                <a:r>
                  <a:rPr lang="it-IT" b="0" baseline="0" dirty="0"/>
                  <a:t> out of </a:t>
                </a:r>
                <a:r>
                  <a:rPr lang="it-IT" b="0" baseline="0" dirty="0" err="1"/>
                  <a:t>phase</a:t>
                </a:r>
                <a:r>
                  <a:rPr lang="it-IT" b="0" baseline="0" dirty="0"/>
                  <a:t>, in modi di oscillazione in fase e simmetrici.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246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𝑛𝐻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𝐻𝑒𝑟𝑚𝑖𝑡𝑖𝑎𝑛𝑎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 matrice densità per un set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it-IT" dirty="0"/>
                  <a:t> realizzazioni (traiettorie)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L’operatore deve essere scelto ad hoc  tale che il suo commutatore con H non sia troppo piccolo e in generale il valore del LE dipende dalla scelta di quest’operatore osservabile.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𝑓𝑖𝑑𝑢𝑐𝑖𝑎𝑙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𝑤𝑎𝑣𝑒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𝑓𝑢𝑛𝑐𝑡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/>
                  <a:t> </a:t>
                </a:r>
                <a:r>
                  <a:rPr lang="it-IT" baseline="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dirty="0"/>
                  <a:t> perturbazione random del sistema (interazione con l’</a:t>
                </a:r>
                <a:r>
                  <a:rPr lang="it-IT" dirty="0" err="1"/>
                  <a:t>enviroment</a:t>
                </a:r>
                <a:r>
                  <a:rPr lang="it-IT" dirty="0"/>
                  <a:t>),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dirty="0"/>
                  <a:t> evolvono ovviamente in base all’equazione</a:t>
                </a:r>
                <a:r>
                  <a:rPr lang="it-IT" baseline="0" dirty="0"/>
                  <a:t> sopra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𝑖</m:t>
                    </m:r>
                    <m:acc>
                      <m:accPr>
                        <m:chr m:val="̇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𝑏𝑙𝑎𝑏𝑙𝑎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𝐻_𝑛𝐻=𝐻 𝑛𝑜𝑛 𝐻𝑒𝑟𝑚𝑖𝑡𝑖𝑎𝑛𝑎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𝜌</a:t>
                </a:r>
                <a:r>
                  <a:rPr lang="it-IT" dirty="0"/>
                  <a:t> matrice densità per un set di </a:t>
                </a:r>
                <a:r>
                  <a:rPr lang="it-IT" b="0" i="0">
                    <a:latin typeface="Cambria Math" panose="02040503050406030204" pitchFamily="18" charset="0"/>
                  </a:rPr>
                  <a:t>𝑀_𝑟=100</a:t>
                </a:r>
                <a:r>
                  <a:rPr lang="it-IT" dirty="0"/>
                  <a:t> realizzazioni (traiettorie)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L’operatore deve essere scelto ad hoc  tale che il suo commutatore con H non sia troppo piccolo e in generale il valore del LE dipende dalla scelta di quest’operatore osservabile.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Qui, </a:t>
                </a:r>
                <a:r>
                  <a:rPr lang="it-IT" b="0" i="0">
                    <a:latin typeface="Cambria Math" panose="02040503050406030204" pitchFamily="18" charset="0"/>
                  </a:rPr>
                  <a:t>𝜓_𝑓=𝑓𝑖𝑑𝑢𝑐𝑖𝑎𝑙 𝑤𝑎𝑣𝑒 𝑓𝑢𝑛𝑐𝑡.</a:t>
                </a:r>
                <a:r>
                  <a:rPr lang="it-IT" dirty="0"/>
                  <a:t> </a:t>
                </a:r>
                <a:r>
                  <a:rPr lang="it-IT" baseline="0" dirty="0"/>
                  <a:t>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𝜓_𝑟</a:t>
                </a:r>
                <a:r>
                  <a:rPr lang="it-IT" dirty="0"/>
                  <a:t> perturbazione random del sistema (interazione con l’</a:t>
                </a:r>
                <a:r>
                  <a:rPr lang="it-IT" dirty="0" err="1"/>
                  <a:t>enviroment</a:t>
                </a:r>
                <a:r>
                  <a:rPr lang="it-IT" dirty="0"/>
                  <a:t>), </a:t>
                </a:r>
                <a:r>
                  <a:rPr lang="it-IT" b="0" i="0">
                    <a:latin typeface="Cambria Math" panose="02040503050406030204" pitchFamily="18" charset="0"/>
                  </a:rPr>
                  <a:t>𝜖≪1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</a:t>
                </a:r>
                <a:r>
                  <a:rPr lang="it-IT" b="0" i="0">
                    <a:latin typeface="Cambria Math" panose="02040503050406030204" pitchFamily="18" charset="0"/>
                  </a:rPr>
                  <a:t>𝜓</a:t>
                </a:r>
                <a:r>
                  <a:rPr lang="it-IT" dirty="0"/>
                  <a:t> evolvono ovviamente in base all’equazione</a:t>
                </a:r>
                <a:r>
                  <a:rPr lang="it-IT" baseline="0" dirty="0"/>
                  <a:t> sopra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𝑖𝜓 ̇=𝑏𝑙𝑎𝑏𝑙𝑎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51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eq.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Lyapunov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, ottenendo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</a:t>
                </a:r>
                <a:r>
                  <a:rPr lang="it-IT" dirty="0" err="1"/>
                  <a:t>eq</a:t>
                </a:r>
                <a:r>
                  <a:rPr lang="it-IT" dirty="0"/>
                  <a:t>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</a:t>
                </a:r>
                <a:r>
                  <a:rPr lang="it-IT" dirty="0" err="1"/>
                  <a:t>Lyapunov</a:t>
                </a:r>
                <a:r>
                  <a:rPr lang="it-IT" dirty="0"/>
                  <a:t>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, ottenendo </a:t>
                </a:r>
                <a:r>
                  <a:rPr lang="it-IT" b="0" i="0">
                    <a:latin typeface="Cambria Math" panose="02040503050406030204" pitchFamily="18" charset="0"/>
                  </a:rPr>
                  <a:t>(𝐸+𝑖𝜖−𝐻 ̂ )^(−1)</a:t>
                </a:r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𝜌(𝐸)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785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Sx: </a:t>
                </a:r>
                <a:r>
                  <a:rPr lang="it-IT" b="0" baseline="0" dirty="0"/>
                  <a:t>SOPRA: evoluzione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baseline="0" dirty="0"/>
                  <a:t> (linea blu),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</m:oMath>
                </a14:m>
                <a:r>
                  <a:rPr lang="it-IT" baseline="0" dirty="0"/>
                  <a:t> (linea verde tratteggiata), insieme con la funzione d’onda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baseline="0" dirty="0"/>
                  <a:t> . La funzione d’onda rimane ben localizzata durante l’evoluzione, anche in regime aperiodico, con leggere delocalizzazioni in corrispondenza dei massimi e minimi delle oscillazioni, e le osservabili n rimangono vicine l’un l’altra dopo molti eventi a salto (regolati da Q(t)). SOTTO: evoluzione della delta nel tempo, i picchi sono dovuti ciascuno ad ogni </a:t>
                </a:r>
                <a:r>
                  <a:rPr lang="it-IT" i="1" baseline="0" dirty="0" err="1"/>
                  <a:t>jump</a:t>
                </a:r>
                <a:r>
                  <a:rPr lang="it-IT" i="1" baseline="0" dirty="0"/>
                  <a:t> event</a:t>
                </a:r>
                <a:r>
                  <a:rPr lang="it-IT" i="0" baseline="0" dirty="0"/>
                  <a:t> e in corrispondenza del valore di soglia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it-IT" baseline="0" dirty="0"/>
                  <a:t> c’è una deviazione dei due osservabili e poi un </a:t>
                </a:r>
                <a:r>
                  <a:rPr lang="it-IT" i="1" baseline="0" dirty="0"/>
                  <a:t>‘reset’ </a:t>
                </a:r>
                <a:r>
                  <a:rPr lang="it-IT" i="0" baseline="0" dirty="0"/>
                  <a:t> della traiettoria perturbata (cioè l’effetto della perturbazione viene annullato?) e le due traiettorie tornano a coincidere.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i="0" baseline="0" dirty="0" err="1"/>
                  <a:t>Dx</a:t>
                </a:r>
                <a:r>
                  <a:rPr lang="it-IT" b="1" i="0" baseline="0" dirty="0"/>
                  <a:t> : </a:t>
                </a:r>
                <a:r>
                  <a:rPr lang="it-IT" b="0" i="0" baseline="0" dirty="0"/>
                  <a:t>convergenza degli esponenti di Lyapunov a tempo finito in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b="1" baseline="0" dirty="0"/>
                  <a:t> per moto regolare </a:t>
                </a:r>
                <a:r>
                  <a:rPr lang="it-IT" b="0" baseline="0" dirty="0"/>
                  <a:t>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≈0.27</m:t>
                    </m:r>
                  </m:oMath>
                </a14:m>
                <a:r>
                  <a:rPr lang="it-IT" b="1" baseline="0" dirty="0"/>
                  <a:t> </a:t>
                </a:r>
                <a:r>
                  <a:rPr lang="it-IT" b="0" baseline="0" dirty="0"/>
                  <a:t>nel regime di </a:t>
                </a:r>
                <a:r>
                  <a:rPr lang="it-IT" b="1" baseline="0" dirty="0"/>
                  <a:t>moto caotico </a:t>
                </a:r>
                <a:r>
                  <a:rPr lang="it-IT" b="0" baseline="0" dirty="0"/>
                  <a:t>per 3 traiettorie individuali. La linea </a:t>
                </a:r>
                <a:r>
                  <a:rPr lang="it-IT" b="1" baseline="0" dirty="0"/>
                  <a:t>rossa</a:t>
                </a:r>
                <a:r>
                  <a:rPr lang="it-IT" b="0" baseline="0" dirty="0"/>
                  <a:t> corrisponde al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b="1" baseline="0" dirty="0"/>
                  <a:t> </a:t>
                </a:r>
                <a:r>
                  <a:rPr lang="it-IT" b="0" baseline="0" dirty="0"/>
                  <a:t>calcolato considerando come osservabile E(t), la linea </a:t>
                </a:r>
                <a:r>
                  <a:rPr lang="it-IT" b="1" baseline="0" dirty="0"/>
                  <a:t>verde</a:t>
                </a:r>
                <a:r>
                  <a:rPr lang="it-IT" b="0" baseline="0" dirty="0"/>
                  <a:t> invece è l’LE calcolato a partire da n(t).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La linea </a:t>
                </a:r>
                <a:r>
                  <a:rPr lang="it-IT" b="1" baseline="0" dirty="0"/>
                  <a:t>blue </a:t>
                </a:r>
                <a:r>
                  <a:rPr lang="it-IT" b="0" baseline="0" dirty="0"/>
                  <a:t> corrisponde a n(t) con U=0.05 dopo aver performato una rinormalizzazione dopo un tempo fissato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it-IT" b="0" baseline="0" dirty="0"/>
                  <a:t> </a:t>
                </a:r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Sx: </a:t>
                </a:r>
                <a:r>
                  <a:rPr lang="it-IT" b="0" baseline="0" dirty="0"/>
                  <a:t>SOPRA: evoluzione di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𝑛_𝑓</a:t>
                </a:r>
                <a:r>
                  <a:rPr lang="it-IT" baseline="0" dirty="0"/>
                  <a:t> (linea blu), 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𝑛_𝑝𝑒𝑟𝑡</a:t>
                </a:r>
                <a:r>
                  <a:rPr lang="it-IT" baseline="0" dirty="0"/>
                  <a:t> (linea verde tratteggiata), insieme con la funzione d’onda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|𝜓_𝑓 |^2</a:t>
                </a:r>
                <a:r>
                  <a:rPr lang="it-IT" baseline="0" dirty="0"/>
                  <a:t> . La funzione d’onda rimane ben localizzata durante l’evoluzione, anche in regime aperiodico, con leggere delocalizzazioni in corrispondenza dei massimi e minimi delle oscillazioni, e le osservabili n rimangono vicine l’un l’altra dopo molti eventi a salto (regolati da Q(t)). SOTTO: evoluzione della delta nel tempo, i picchi sono dovuti ciascuno ad ogni </a:t>
                </a:r>
                <a:r>
                  <a:rPr lang="it-IT" i="1" baseline="0" dirty="0" err="1"/>
                  <a:t>jump</a:t>
                </a:r>
                <a:r>
                  <a:rPr lang="it-IT" i="1" baseline="0" dirty="0"/>
                  <a:t> event</a:t>
                </a:r>
                <a:r>
                  <a:rPr lang="it-IT" i="0" baseline="0" dirty="0"/>
                  <a:t> e in corrispondenza del valore di soglia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Δ≈0.1</a:t>
                </a:r>
                <a:r>
                  <a:rPr lang="it-IT" baseline="0" dirty="0"/>
                  <a:t> c’è una deviazione dei due osservabili e poi un </a:t>
                </a:r>
                <a:r>
                  <a:rPr lang="it-IT" i="1" baseline="0" dirty="0"/>
                  <a:t>‘reset’ </a:t>
                </a:r>
                <a:r>
                  <a:rPr lang="it-IT" i="0" baseline="0" dirty="0"/>
                  <a:t> della traiettoria perturbata (cioè l’effetto della perturbazione viene annullato?) e le due traiettorie tornano a coincidere.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i="0" baseline="0" dirty="0" err="1"/>
                  <a:t>Dx</a:t>
                </a:r>
                <a:r>
                  <a:rPr lang="it-IT" b="1" i="0" baseline="0" dirty="0"/>
                  <a:t> : </a:t>
                </a:r>
                <a:r>
                  <a:rPr lang="it-IT" b="0" i="0" baseline="0" dirty="0"/>
                  <a:t>convergenza degli esponenti di Lyapunov a tempo finito in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𝜆=0</a:t>
                </a:r>
                <a:r>
                  <a:rPr lang="it-IT" b="1" baseline="0" dirty="0"/>
                  <a:t> per moto regolare </a:t>
                </a:r>
                <a:r>
                  <a:rPr lang="it-IT" b="0" baseline="0" dirty="0"/>
                  <a:t>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𝜆≈0.27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nel regime di </a:t>
                </a:r>
                <a:r>
                  <a:rPr lang="it-IT" b="1" baseline="0" dirty="0"/>
                  <a:t>moto caotico </a:t>
                </a:r>
                <a:r>
                  <a:rPr lang="it-IT" b="0" baseline="0" dirty="0"/>
                  <a:t>per 3 traiettorie individuali. La linea </a:t>
                </a:r>
                <a:r>
                  <a:rPr lang="it-IT" b="1" baseline="0" dirty="0"/>
                  <a:t>rossa</a:t>
                </a:r>
                <a:r>
                  <a:rPr lang="it-IT" b="0" baseline="0" dirty="0"/>
                  <a:t> corrisponde al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calcolato considerando come osservabile E(t), la linea </a:t>
                </a:r>
                <a:r>
                  <a:rPr lang="it-IT" b="1" baseline="0" dirty="0"/>
                  <a:t>verde</a:t>
                </a:r>
                <a:r>
                  <a:rPr lang="it-IT" b="0" baseline="0" dirty="0"/>
                  <a:t> invece è l’LE calcolato a partire da n(t).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La linea </a:t>
                </a:r>
                <a:r>
                  <a:rPr lang="it-IT" b="1" baseline="0" dirty="0"/>
                  <a:t>blue </a:t>
                </a:r>
                <a:r>
                  <a:rPr lang="it-IT" b="0" baseline="0" dirty="0"/>
                  <a:t> corrisponde a n(t) con U=0.05 dopo aver performato una rinormalizzazione dopo un tempo fissato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𝑡_𝑘=𝑘𝑇</a:t>
                </a:r>
                <a:r>
                  <a:rPr lang="it-IT" b="0" baseline="0" dirty="0"/>
                  <a:t>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894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603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tubo di flusso è generato da </a:t>
            </a:r>
            <a:r>
              <a:rPr lang="it-IT" b="1" dirty="0"/>
              <a:t>tutte </a:t>
            </a:r>
            <a:r>
              <a:rPr lang="it-IT" b="0" dirty="0"/>
              <a:t>le traiettorie che partono in r0 e finiscono in r1.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321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sz="1800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sz="1800" baseline="0" dirty="0"/>
                  <a:t> con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𝛿𝐹_0,1  </a:t>
                </a:r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:r>
                  <a:rPr lang="it-IT" sz="1800" b="0" i="0" baseline="0">
                    <a:latin typeface="Cambria Math" panose="02040503050406030204" pitchFamily="18" charset="0"/>
                  </a:rPr>
                  <a:t>𝛿𝑉_0,1  </a:t>
                </a:r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𝑆=𝜉</a:t>
                </a:r>
                <a:r>
                  <a:rPr lang="it-IT" sz="1800" baseline="0" dirty="0"/>
                  <a:t> con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𝜉 </a:t>
                </a:r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482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r>
                  <a:rPr lang="it-IT" b="0" dirty="0"/>
                  <a:t>L’espressione data per la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/>
                  <a:t> tiene conto dell’inversione dell’orbita.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:r>
                  <a:rPr lang="it-IT" b="0" i="0">
                    <a:latin typeface="Cambria Math" panose="02040503050406030204" pitchFamily="18" charset="0"/>
                  </a:rPr>
                  <a:t>𝑝=±√(2𝑚(𝐸−𝑉))</a:t>
                </a:r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r>
                  <a:rPr lang="it-IT" b="0" dirty="0"/>
                  <a:t>L’espressione data per la </a:t>
                </a:r>
                <a:r>
                  <a:rPr lang="it-IT" b="0" i="0">
                    <a:latin typeface="Cambria Math" panose="02040503050406030204" pitchFamily="18" charset="0"/>
                  </a:rPr>
                  <a:t>𝜓</a:t>
                </a:r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𝜇</a:t>
                </a:r>
                <a:r>
                  <a:rPr lang="it-IT" b="0" dirty="0"/>
                  <a:t> tiene conto dell’inversione dell’orbita.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351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r>
                  <a:rPr lang="it-IT" dirty="0"/>
                  <a:t> Aggiungere</a:t>
                </a:r>
                <a:r>
                  <a:rPr lang="it-IT" baseline="0" dirty="0"/>
                  <a:t> questo denominatore vorrebbe dire aggiungere una riga e una colonna alla matrice determinante che tenga conto della dipendenza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 dall’energia </a:t>
                </a:r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det⁡(−(</a:t>
                </a:r>
                <a:r>
                  <a:rPr lang="it-IT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𝜕^2 𝑅_𝑣)/(𝜕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𝜕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𝒓^′ )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)/(−(𝜕^2 𝑅_𝑣)/(𝜕𝑡^2 ))</a:t>
                </a:r>
                <a:r>
                  <a:rPr lang="it-IT" dirty="0"/>
                  <a:t> Aggiungere</a:t>
                </a:r>
                <a:r>
                  <a:rPr lang="it-IT" baseline="0" dirty="0"/>
                  <a:t> questo denominatore vorrebbe dire aggiungere una riga e una colonna alla matrice determinante che tenga conto della dipendenza di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𝑆_𝑣</a:t>
                </a:r>
                <a:r>
                  <a:rPr lang="it-IT" dirty="0"/>
                  <a:t> dall’energia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73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:r>
                  <a:rPr lang="it-IT" b="0" i="0">
                    <a:latin typeface="Cambria Math" panose="02040503050406030204" pitchFamily="18" charset="0"/>
                  </a:rPr>
                  <a:t>𝑡→𝛿𝑡</a:t>
                </a:r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𝛿𝑡→0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𝑈 ̂(𝑡)|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⟩=⟨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𝑒^(−𝑖/ℏ 𝛿𝑡𝑇 ̂ ) 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 </a:t>
                </a:r>
                <a:r>
                  <a:rPr lang="it-IT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𝑒^(−𝑖/ℏ 𝛿𝑡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𝑉 ̂(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 )</a:t>
                </a:r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6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dirty="0"/>
                  <a:t> per ogni segmento di un certo cammino (?) d molto più grande di t-t0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Notiamo che vale: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 di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1.  </a:t>
                </a:r>
                <a:r>
                  <a:rPr lang="it-IT" dirty="0" err="1"/>
                  <a:t>excange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it-IT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2.  versione simmetrizzata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′,</m:t>
                        </m:r>
                        <m:f>
                          <m:f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3. proprietà di composizione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𝛿𝑡=(𝑡−𝑡_0)/𝑑</a:t>
                </a:r>
                <a:r>
                  <a:rPr lang="it-IT" dirty="0"/>
                  <a:t> per ogni segmento di un certo cammino (?) d molto più grande di t-t0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2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nary>
                  </m:oMath>
                </a14:m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baseline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e>
                            </m:func>
                          </m:e>
                        </m:d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𝑆=∫ℒ𝑑𝑡</a:t>
                </a:r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𝑓 </a:t>
                </a:r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∫▒〖|𝑓|𝑑𝑥&lt;∞〗</a:t>
                </a:r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→{exp⁡𝑖𝑛𝑡 }_(𝑛∈ℤ)</a:t>
                </a:r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cammini fisici sono solo quelli che estremizzano la funzione principale di Hamilton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lentamente</a:t>
                </a:r>
                <a:r>
                  <a:rPr lang="it-IT" baseline="0" dirty="0"/>
                  <a:t> nelle vicinanze dei punti estremali e rapidamente lontano da essi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</a:t>
                </a:r>
                <a:r>
                  <a:rPr lang="it-IT" baseline="0" dirty="0" err="1"/>
                  <a:t>det</a:t>
                </a:r>
                <a:r>
                  <a:rPr lang="it-IT" baseline="0" dirty="0"/>
                  <a:t> viene fuori dalla valutazione al secondo ordine di Taylor della funzione f(x) nell’integrale, mentre al primo ordine è zero per </a:t>
                </a:r>
                <a:r>
                  <a:rPr lang="it-IT" baseline="0" dirty="0" err="1"/>
                  <a:t>def</a:t>
                </a:r>
                <a:r>
                  <a:rPr lang="it-IT" baseline="0" dirty="0"/>
                  <a:t>. e all’ordine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/>
                  <a:t> è costante.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una dimensione il </a:t>
                </a:r>
                <a:r>
                  <a:rPr lang="it-IT" dirty="0" err="1"/>
                  <a:t>det</a:t>
                </a:r>
                <a:r>
                  <a:rPr lang="it-IT" dirty="0"/>
                  <a:t> è semplicemente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sgn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′′(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 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è un approssimante semiclassico per l’operatore unitario di evoluzione temporale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nella rappresentazione delle coordinate. Esso esprime l’ampiezza d</a:t>
                </a:r>
                <a:r>
                  <a:rPr lang="it-IT" baseline="0" dirty="0"/>
                  <a:t>i transizione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|"/>
                        <m:endChr m:val="|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in termini dell’azione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dei cammini classici da q’ a q durante un time </a:t>
                </a:r>
                <a:r>
                  <a:rPr lang="it-IT" dirty="0" err="1"/>
                  <a:t>span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Quello che dobbiamo fare è trovare i punti critici di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:r>
                  <a:rPr lang="it-IT" b="0" i="0">
                    <a:latin typeface="Cambria Math" panose="02040503050406030204" pitchFamily="18" charset="0"/>
                  </a:rPr>
                  <a:t>∇𝑓</a:t>
                </a:r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Il problema dei punti coniugati in cui il determinante cambia segno (attraversa un autovalore zero) è curato dall’indice di Morse.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Nel limite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b="0" dirty="0"/>
                  <a:t>i</a:t>
                </a:r>
                <a:r>
                  <a:rPr lang="it-IT" b="0" baseline="0" dirty="0"/>
                  <a:t> maggiori contributi vengono dalle regioni in cui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Ricorda: N è il numero di step in cui divido K(</a:t>
                </a:r>
                <a:r>
                  <a:rPr lang="it-IT" b="1" dirty="0" err="1"/>
                  <a:t>r,r’,t</a:t>
                </a:r>
                <a:r>
                  <a:rPr lang="it-IT" b="1" dirty="0"/>
                  <a:t>) mentre d è la dimensione,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it-IT" b="1" dirty="0"/>
                  <a:t> invece</a:t>
                </a:r>
                <a:r>
                  <a:rPr lang="it-IT" b="1" baseline="0" dirty="0"/>
                  <a:t> corre sugli autovalori nulli e quindi sui cammini classici.</a:t>
                </a:r>
                <a:endParaRPr lang="it-IT" b="1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𝜇_𝜈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𝒒_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:r>
                  <a:rPr lang="it-IT" b="0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𝑅_𝜈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:r>
                  <a:rPr lang="it-IT" b="0" i="0">
                    <a:latin typeface="Cambria Math" panose="02040503050406030204" pitchFamily="18" charset="0"/>
                  </a:rPr>
                  <a:t>𝑝_1,2=±√(2𝑚(𝐸−𝑉))</a:t>
                </a:r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Il problema dei punti coniugati in cui il determinante cambia segno (attraversa un autovalore zero) è curato dall’indice di Morse.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Nel limite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ℏ→0</a:t>
                </a:r>
                <a:r>
                  <a:rPr lang="it-IT" b="1" dirty="0"/>
                  <a:t> </a:t>
                </a:r>
                <a:r>
                  <a:rPr lang="it-IT" b="0" dirty="0"/>
                  <a:t>i</a:t>
                </a:r>
                <a:r>
                  <a:rPr lang="it-IT" b="0" baseline="0" dirty="0"/>
                  <a:t> maggiori contributi vengono dalle regioni in cui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(𝜕𝑅_𝑣)/𝜕𝑟=0</a:t>
                </a:r>
                <a:endParaRPr lang="it-IT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Ricorda: N è il numero di step in cui divido K(</a:t>
                </a:r>
                <a:r>
                  <a:rPr lang="it-IT" b="1" dirty="0" err="1"/>
                  <a:t>r,r’,t</a:t>
                </a:r>
                <a:r>
                  <a:rPr lang="it-IT" b="1" dirty="0"/>
                  <a:t>) mentre d è la dimensione, </a:t>
                </a:r>
                <a:r>
                  <a:rPr lang="it-IT" b="1" i="0">
                    <a:latin typeface="Cambria Math" panose="02040503050406030204" pitchFamily="18" charset="0"/>
                  </a:rPr>
                  <a:t>𝝂</a:t>
                </a:r>
                <a:r>
                  <a:rPr lang="it-IT" b="1" dirty="0"/>
                  <a:t> invece</a:t>
                </a:r>
                <a:r>
                  <a:rPr lang="it-IT" b="1" baseline="0" dirty="0"/>
                  <a:t> corre sugli autovalori nulli e quindi sui cammini classici.</a:t>
                </a:r>
                <a:endParaRPr lang="it-IT" b="1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04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l’uso del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e della funzione di green ritardata possiamo costruire finalmente la f. di green semiclassica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freccia sta per il limite semiclassico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cs typeface="Times New Roman" panose="02020603050405020304" pitchFamily="18" charset="0"/>
                  </a:rPr>
                  <a:t>Ora usiamo</a:t>
                </a:r>
                <a:r>
                  <a:rPr lang="it-IT" b="0" baseline="0" dirty="0">
                    <a:cs typeface="Times New Roman" panose="02020603050405020304" pitchFamily="18" charset="0"/>
                  </a:rPr>
                  <a:t> il metodo delle fasi stazionarie al tempo t, che insieme alla relazione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la funzione di green semiclassica come somma su tutti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b="1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1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una certa energia 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𝐸𝑡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denota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l’integrale dell’azione classica lungo il cammino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0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1" i="0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Nella regione caotica avremo un esponente di Lyapunov positivo tale che il determinante in questione crescerà esponenzialmente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Un cammino regolare, d’altro canto ha un esponente di L. nullo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l’uso del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e della funzione di green ritardata possiamo costruire finalmente la f. di green semiclassica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freccia sta per il limite semiclassico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cs typeface="Times New Roman" panose="02020603050405020304" pitchFamily="18" charset="0"/>
                  </a:rPr>
                  <a:t>Ora usiamo</a:t>
                </a:r>
                <a:r>
                  <a:rPr lang="it-IT" b="0" baseline="0" dirty="0">
                    <a:cs typeface="Times New Roman" panose="02020603050405020304" pitchFamily="18" charset="0"/>
                  </a:rPr>
                  <a:t> il metodo delle fasi stazionarie al tempo t, che insieme alla relazione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(𝜕𝑅_𝜈)/𝜕𝑡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(𝒓,𝒓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^′, 𝑡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=−𝐸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la funzione di green semiclassica come somma su tutti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da 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𝒓^′</a:t>
                </a:r>
                <a:r>
                  <a:rPr lang="it-IT" b="0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𝑎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𝒓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una certa energia 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𝑅_𝑣+𝐸𝑡=𝑆_𝑣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denota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l’integrale dell’azione classica lungo il cammino 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𝒒_𝐯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Nella regione caotica avremo un esponente di Lyapunov positivo tale che il determinante in questione crescerà esponenzialmente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𝐷_𝑣∼𝑒^(𝜆_𝑣 )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Un cammino regolare, d’altro canto ha un esponente di L. nullo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79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25EA-A6BA-44F2-8196-B523A75B8600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7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CA7A-83C2-43D0-BFD8-6C777ED6D12E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3B61-78EC-4A1B-8059-A42804F6B5B5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6060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FC5F-3AC6-4F59-A5CB-3DD9527C620A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73BF-A4E8-489C-B68F-658B294BF20B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F231-F9B5-487C-B9BF-F3BF44D7C6B7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7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53F6-C69C-44BE-BFAC-3F6681117443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5B23-FDBF-467F-B1A1-B84100EB130E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E1-59A4-4F09-BD60-B9E2F2460C2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02F963-F754-4BE7-96C4-0DD59258DB0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C41E-02BC-47C4-8DED-E0347B2B6503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5D3B61-78EC-4A1B-8059-A42804F6B5B5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6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tessuto&#10;&#10;Descrizione generata automaticamente">
            <a:extLst>
              <a:ext uri="{FF2B5EF4-FFF2-40B4-BE49-F238E27FC236}">
                <a16:creationId xmlns:a16="http://schemas.microsoft.com/office/drawing/2014/main" id="{81B5798F-0DB5-4633-8107-167D2AC8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21992" y="33090"/>
            <a:ext cx="8223081" cy="62018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DB787A-E5AA-4DF9-A4AA-F6BE092E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153148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 al Quantum Chaos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C56F44-9378-496E-BDA9-A65B80FE4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379216"/>
            <a:ext cx="10058400" cy="1049784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Candidato: Alfonso manieri</a:t>
            </a:r>
          </a:p>
          <a:p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Data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12/05/93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B1221B6-1DB6-4072-A643-64898D78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3DA39A-61E6-4559-8C4D-FE07DBA8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96E0C6-0694-4607-9AC4-5BB92FD2A03F}"/>
              </a:ext>
            </a:extLst>
          </p:cNvPr>
          <p:cNvSpPr txBox="1"/>
          <p:nvPr/>
        </p:nvSpPr>
        <p:spPr>
          <a:xfrm>
            <a:off x="1148520" y="3913446"/>
            <a:ext cx="940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Elaborato per la prova d’esame di Sistemi Complessi</a:t>
            </a:r>
          </a:p>
        </p:txBody>
      </p:sp>
    </p:spTree>
    <p:extLst>
      <p:ext uri="{BB962C8B-B14F-4D97-AF65-F5344CB8AC3E}">
        <p14:creationId xmlns:p14="http://schemas.microsoft.com/office/powerpoint/2010/main" val="60497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 Funzione di Green semiclassica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ora abbiamo per le orbite classiche l’azione (da minimizzare):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riscrivere la matrice del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prefattore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𝐀𝐩𝐩𝐞𝐧𝐝𝐢𝐜𝐞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determinante caratterizza le proprietà di stabilità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-esimo cammino classico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=1,…,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Si potrebbe definire un esponente di Lyapunov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</m:t>
                          </m:r>
                        </m:e>
                      </m:nary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blipFill>
                <a:blip r:embed="rId3"/>
                <a:stretch>
                  <a:fillRect l="-662" t="-5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10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𝑠𝑒𝑟𝑣𝑜𝑛𝑜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𝑐𝑜𝑚𝑚𝑒𝑛𝑡𝑖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Formula di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Gutzwiller</a:t>
                </a:r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Utile per il calcolo dello spettro e per le fluttuazioni spettrali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la densità degli stati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Ricordiamo che vale: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Tr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nary>
                          <m:d>
                            <m:dPr>
                              <m:begChr m:val="|"/>
                              <m:endChr m:val="⟩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la parte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vale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Thomas-Fermi: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𝑐𝑙𝑎𝑠𝑠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C8A1995-8367-428F-A302-28F77DC9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098" y="1809764"/>
            <a:ext cx="6102186" cy="21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traiettorie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chiuse</m:t>
                      </m:r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 condizione di stazionarietà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Ci dice che i maggiori contributi vengono da orbite chiuse periodiche, ovvero quelle per cui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ovvero i punti iniziale e finale (n-esima iterata) nello spazio delle fasi coincidono.</a:t>
                </a: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Operiamo una decomposizione del tipo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⊥</m:t>
                            </m:r>
                          </m:sub>
                        </m:sSub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Sviluppiamo inoltre l’azione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cui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su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performiamo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un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integrale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Gaussiano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ottenendo</m:t>
                      </m:r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Ora: </a:t>
                </a:r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cui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mr>
                      </m:m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blipFill>
                <a:blip r:embed="rId2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0798D-0F7A-4631-99DE-AC06E1E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0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362162" y="257453"/>
                <a:ext cx="11462893" cy="625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0  …  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0                         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0…     0  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Dove M è la mappa tangente (o matrice di stabilità) dell’orbita periodica rispetto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Possiamo ora scrivere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Valgono le seguenti relazioni tra PO e PPO (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numero di cicli di ogni PPO che fornisce le PO (nu poco meglio?)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caso di un sistema totalmente caotico: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2162" y="257453"/>
                <a:ext cx="11462893" cy="6258958"/>
              </a:xfrm>
              <a:prstGeom prst="rect">
                <a:avLst/>
              </a:prstGeo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766736-EC8A-4094-935B-31A0F638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478466-ECAC-4D68-926C-D0DE5ADB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/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Il max contributo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deriva dalle orbite con il più piccolo esponente di Lyapunov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𝑝𝑒𝑟𝑐h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é?</m:t>
                        </m:r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Problema! Divergenza sulle orbite periodiche!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Curiamo la divergenza tramite una convoluzione Gaussiana (window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Ciò che ci interessa sono le funzioni di correlazione: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′)+⟨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 funzione di autocorrelazione spettrale sarà: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)⟩</m:t>
                          </m:r>
                          <m:r>
                            <m:rPr>
                              <m:nor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9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40D7747-B2DA-4F0C-ADD4-4FF3795E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8C4B67E-1686-48F3-AC31-C2BD2CEC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/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 Sistemi iperbolici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totalmente caotico le fluttuazioni nella densità degli stati le possiamo scrivere come: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𝑃𝑃𝑂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Dopo un po’ di algebra arriviamo 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1−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𝑃𝑃𝑂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Z funzione di partizione.</a:t>
                </a:r>
              </a:p>
              <a:p>
                <a:endParaRPr lang="it-IT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1.8 Funzione di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Problema a comparare la densità degli stati con i pacchetti d’onda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classico (eq. Di Eulero):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blipFill>
                <a:blip r:embed="rId3"/>
                <a:stretch>
                  <a:fillRect l="-669" t="-5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come stato puro 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una base di autostati: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ℏ2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Vale l’equazione di Von Neumann: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 cui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Liouville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 sistemi classicamente integrabili, la funzione di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Wigner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 localizza intorno ai tori integrabili: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espressione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appendice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limLow>
                        <m:limLow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(l’espansione formale in ordini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 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è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la funzione di </a:t>
                </a:r>
                <a:r>
                  <a:rPr lang="it-IT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Wigner</a:t>
                </a:r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 localizza intorno al toro classico invariante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=ℏ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𝒍𝒐𝒄𝒂𝒍𝒊𝒛𝒛𝒂𝒛𝒊𝒐𝒏𝒆</m:t>
                    </m:r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blipFill>
                <a:blip r:embed="rId3"/>
                <a:stretch>
                  <a:fillRect l="-479" t="-5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7F856FD-CCC6-4750-ABE3-C217F9E8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72236"/>
            <a:ext cx="4822804" cy="365125"/>
          </a:xfrm>
        </p:spPr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696EB8E-B6B4-4A24-A003-7E4C0ED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EE023E-AAC7-48FC-8684-2E0B56E60F50}"/>
              </a:ext>
            </a:extLst>
          </p:cNvPr>
          <p:cNvSpPr txBox="1"/>
          <p:nvPr/>
        </p:nvSpPr>
        <p:spPr>
          <a:xfrm flipH="1">
            <a:off x="167639" y="203200"/>
            <a:ext cx="11435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1.9 Localizzazione su spazio delle fasi classico</a:t>
            </a:r>
          </a:p>
          <a:p>
            <a:endParaRPr lang="it-IT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pacchetti d’onda seguono l’andamento delle traiettorie classiche per sistemi integrabili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Localizzazione= assenza di dispersione del pacchetto d’onda, può decadere solo tramite effetto tunnel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FBB2D2-71C6-4723-86B1-2F627DA9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98" y="1348755"/>
            <a:ext cx="5567063" cy="42878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E5EE25-481E-4CF7-B439-9BF5E19F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8755"/>
            <a:ext cx="6568701" cy="4734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/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𝑐𝑜h𝑒𝑟𝑒𝑛𝑡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555721B-AC71-4DC9-A5A2-4E9CA0DE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4DE23B-58D6-4B22-8E6C-B55DAF3A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F40277-1C75-45B8-AAE9-6182D6BFDE44}"/>
              </a:ext>
            </a:extLst>
          </p:cNvPr>
          <p:cNvSpPr txBox="1"/>
          <p:nvPr/>
        </p:nvSpPr>
        <p:spPr>
          <a:xfrm>
            <a:off x="375920" y="274320"/>
            <a:ext cx="1167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Nei punti iperbolici lungo la separatrice: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CE713D-E198-4793-AF63-DDFC1061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52" y="931565"/>
            <a:ext cx="5141325" cy="41688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19A3B9-7113-445B-851C-D419E295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643652"/>
            <a:ext cx="5946949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A3257-80DF-46C8-92A2-90DA46E1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358D242-2726-4D82-993E-335EB44F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/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1.10 Localizzazione di Anderson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Def: assenza di dispersione del pacchetto d’onda in un sistema disordinato con potenziale random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scorrelato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 sito a sito e distribuito secondo una certa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 reticolo: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eqArr>
                                <m:eqArr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per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=0,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acc>
                  </m:oMath>
                </a14:m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 si scrive: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blipFill>
                <a:blip r:embed="rId3"/>
                <a:stretch>
                  <a:fillRect l="-683" t="-6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5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3E8F9B-3639-4FAE-B42F-58436711E1E7}"/>
              </a:ext>
            </a:extLst>
          </p:cNvPr>
          <p:cNvSpPr txBox="1"/>
          <p:nvPr/>
        </p:nvSpPr>
        <p:spPr>
          <a:xfrm flipH="1">
            <a:off x="262187" y="33090"/>
            <a:ext cx="1074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" panose="02040604050505020304" pitchFamily="18" charset="0"/>
              </a:rPr>
              <a:t>Presentazione e analisi dell’elaborato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CB547-34A1-4897-8343-C1A4E95CCA88}"/>
              </a:ext>
            </a:extLst>
          </p:cNvPr>
          <p:cNvSpPr txBox="1"/>
          <p:nvPr/>
        </p:nvSpPr>
        <p:spPr>
          <a:xfrm flipH="1">
            <a:off x="262186" y="474345"/>
            <a:ext cx="57626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  Introduzione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I.1 Spettro regolare e irregolare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I.2 Integrabilità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Descrizione semiclassica di sistemi non-integrabili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1.1 Funzione di Green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1.2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1.3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points: generalità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1.4  Propagatore di Van-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Vleck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1.5 Funzione di Green semiclassica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1.6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1.7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1.8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1.9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1.10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Matrix Theory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8A9DE2-B617-4392-A29C-D9477720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Presentazione dell’elaborato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4DCBBE-91B5-47D7-A1E8-8E74A46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EA9EB4-9B49-4E20-8756-79F9BEED2687}"/>
              </a:ext>
            </a:extLst>
          </p:cNvPr>
          <p:cNvSpPr txBox="1"/>
          <p:nvPr/>
        </p:nvSpPr>
        <p:spPr>
          <a:xfrm>
            <a:off x="6167121" y="741680"/>
            <a:ext cx="57626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2.7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Esponente di Lyapunov nel regime della QM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Introduzione al modello (eq. di Lindblad) 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Descrizione e approccio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A1. Appendice: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d’onda semiclassica per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		 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sistemi integrabili in più dimensioni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A2. Appendice: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funzione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Wigner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A3. Appendice: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 vari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323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184DB89-3D18-4EDC-8BFD-6A43FE01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FECB709-E226-4A07-AA00-D5E2CEED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/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Teorema: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una Hamiltoniana su reticolo come quella considerata tutti gli autostati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sono esponenzialmente localizzati nello spazio delle coordinate per ogni D/t&gt;0, ovvero ogni autostato si comporta asintoticamente per  grandi i come: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den>
                        </m:f>
                      </m:sup>
                    </m:sSup>
                  </m:oMath>
                </a14:m>
                <a:endParaRPr lang="it-IT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Dynamical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localization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fare o non fare?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Kicked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rotator (nel caso guarda quella specie di articolo nella cartella seminario)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blipFill>
                <a:blip r:embed="rId3"/>
                <a:stretch>
                  <a:fillRect l="-426" t="-1603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2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F4C81D-7138-4F5D-B950-0BFCE09A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9945"/>
            <a:ext cx="4822804" cy="365125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FD6D2A-8CDC-46D5-AE0E-C28BCC56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/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Random Matrix Theory</a:t>
                </a:r>
              </a:p>
              <a:p>
                <a:endParaRPr lang="it-IT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 Intro: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avoided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Fenomeno per cui un sistema perturbato mostra una repulsione dei livelli energetici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𝑝𝑒𝑟𝑡</m:t>
                          </m:r>
                        </m:sub>
                      </m:sSub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±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!1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ℜ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ℑ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lim>
                      </m:limLow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=0→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controllando 1 parametro solo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può forzare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≠0, 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due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mentre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anche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≠0,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blipFill>
                <a:blip r:embed="rId3"/>
                <a:stretch>
                  <a:fillRect l="-1007" t="-1658" b="-11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2E00BB58-91E5-4AA8-959C-B8C8C7E9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7" y="3872252"/>
            <a:ext cx="5310423" cy="2437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/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Confronto tra un sistema integrabile e uno perturbato, in funzione di un parametro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controlla la degenerazione. Per il sistema a sinistra vale la quantizzazione  semiclassica EBK su tori con: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=ℏ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blipFill>
                <a:blip r:embed="rId5"/>
                <a:stretch>
                  <a:fillRect l="-882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6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5D727E-3B24-4459-90A7-9AE9A28B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547F09F-907F-4D35-B61C-CF44C8F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4E1072-C374-4F2E-ABF3-493E9F46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2" y="928132"/>
            <a:ext cx="5517358" cy="29187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4F3E00-EBEA-4664-BA19-AACC0426DB89}"/>
              </a:ext>
            </a:extLst>
          </p:cNvPr>
          <p:cNvSpPr txBox="1"/>
          <p:nvPr/>
        </p:nvSpPr>
        <p:spPr>
          <a:xfrm>
            <a:off x="223520" y="374134"/>
            <a:ext cx="106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Altra faccenda interessante: biliardo triangolare.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7714EC-3E89-42FB-991B-0CB5A8AEF72A}"/>
              </a:ext>
            </a:extLst>
          </p:cNvPr>
          <p:cNvSpPr txBox="1"/>
          <p:nvPr/>
        </p:nvSpPr>
        <p:spPr>
          <a:xfrm>
            <a:off x="4399280" y="375451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/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Studio di Berry 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Wilkenson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sullo spettro del quantum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billiard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Vale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→2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indipendenti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≤9    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60,60,60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90,45,45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90,60,30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sistema è integrabile classicamente, altrimenti caotico.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blipFill>
                <a:blip r:embed="rId4"/>
                <a:stretch>
                  <a:fillRect l="-838" t="-1282" b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/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 13 autostati dell’energia nel caso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=7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0,6≤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≤6.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questo range il sistema è caotico,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simmetrie ad eccezione di Y=6 dove il sistema è integrabile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blipFill>
                <a:blip r:embed="rId5"/>
                <a:stretch>
                  <a:fillRect l="-994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F5FE0FE-1734-4D2B-A047-3A10A48BDDEC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846845"/>
            <a:ext cx="731520" cy="28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00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92D993-C633-4640-8CF3-8CD31F79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626726-B157-40F2-9E3E-E597FAD9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/>
              <p:nvPr/>
            </p:nvSpPr>
            <p:spPr>
              <a:xfrm>
                <a:off x="132080" y="325120"/>
                <a:ext cx="11389360" cy="642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 Ensemble Gaussiani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Sistemi quantistici la cui controparte classica è caotica, hanno spettri le cui proprietà statistiche sono simili a quelle di matrici random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Vogliamo trovare la probabilità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trovare gli elementi della matrice H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𝑑𝐻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contenuta nel sistema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definita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Richiediamo che sia improbabile trovare elementi di H troppo grandi, imponendo varianza finita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+2−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I deve essere estremizzata, procedendo con i moltiplicatori di Lagrange: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325120"/>
                <a:ext cx="11389360" cy="6421501"/>
              </a:xfrm>
              <a:prstGeom prst="rect">
                <a:avLst/>
              </a:prstGeom>
              <a:blipFill>
                <a:blip r:embed="rId3"/>
                <a:stretch>
                  <a:fillRect l="-857" t="-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89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152D7DF-2105-4BA5-A7FD-C744BE3D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75C233-3BCF-497D-AE97-547C5DDB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/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la probabilità normalizzata sarà nella forma: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Riscriviamo in forma polare, sapendo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è invariante sotto trasformazioni unitarie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cost. di normalizzazione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 generale della probabilità dei vari ensembles                                              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𝐺𝑂𝐸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𝐺𝑈𝐸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𝐺𝑆𝐸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mr>
                    </m:m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28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C01F83D-FD55-4A28-9466-2EEB1217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6C4FB69-DF77-4E7A-9FF4-A77294A9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/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Abbiamo 3 diversi ensembles: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sistema invariante sotto inversione temporale, l’Hamiltoniana commuta con l’operatore di inversione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reale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distribuzione di probabilità è invariante rispetto ad una trasformazione ortogonale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no time-reversal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invariance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Hermitiana con elementi complessi. Invarianza sotto trasformazioni unitarie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3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invariante sotto time-reversal, ogni livello è 2 volte degenere, la trasformazione della base è simplettica: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=−1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𝑆𝐻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𝑖𝑛𝑡𝑒𝑔𝑟𝑎𝑏𝑖𝑙𝑒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𝑃𝑜𝑖𝑠𝑠𝑜𝑛𝑖𝑎𝑛𝑎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𝐺𝑂𝐸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𝐺𝑈𝐸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𝐺𝑆𝐸</m:t>
                            </m:r>
                          </m:e>
                        </m:eqArr>
                      </m:e>
                    </m:d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blipFill>
                <a:blip r:embed="rId3"/>
                <a:stretch>
                  <a:fillRect l="-419" t="-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3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CE0054D-B0EA-4D86-A9E0-916F507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0275A7A-BDE9-4389-97C6-573F5C75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/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 Densità degli stati &amp;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Staircase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sua derivata fornisce formalmente la densità degli 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Algoritmo per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degli spettri: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1. ordinare gli autovalori dell’energia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2. calcolo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3. approssimare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una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smooth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interpolando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tra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salti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della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curva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figura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4.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riscalare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 spettro in modo che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blipFill>
                <a:blip r:embed="rId3"/>
                <a:stretch>
                  <a:fillRect l="-692" t="-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E518259-0330-4C0F-A972-F8175E08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21" y="463419"/>
            <a:ext cx="3534073" cy="25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8FE8AB-262D-47A1-8BE2-0B30446B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14FDC83-4058-4596-8DAF-C155E118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/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2.4 </a:t>
                </a:r>
                <a14:m>
                  <m:oMath xmlns:m="http://schemas.openxmlformats.org/officeDocument/2006/math"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𝐍𝐮𝐦𝐛𝐞𝐫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𝐯𝐚𝐫𝐢𝐚𝐧𝐜𝐞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Compara la densità spettrale con una linea retta, è una funzione di correlazione: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𝑑𝐸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d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blipFill>
                <a:blip r:embed="rId3"/>
                <a:stretch>
                  <a:fillRect l="-112" t="-24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/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it-IT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it-IT" sz="2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𝐬𝐭𝐚𝐭𝐢𝐬𝐭𝐢𝐜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Dà una misura delle fluttuazioni della sequenza di autovalori intorno alla densità media: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  <m:sup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𝑑𝐸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limLoc m:val="undOvr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4"/>
                                                    </m:r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𝐸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𝑏𝐸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predizioni dalla RMT sono: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𝑃𝑜𝑖𝑠𝑠𝑜𝑛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𝑖𝑛𝑡𝑒𝑔𝑟𝑎𝑏𝑖𝑙𝑒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𝐺𝑂𝐸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𝐺𝑈𝐸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𝐺𝑆𝐸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blipFill>
                <a:blip r:embed="rId4"/>
                <a:stretch>
                  <a:fillRect l="-728" t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9D87930-1501-47F8-BBBC-CD0F4B8DF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3" y="3673556"/>
            <a:ext cx="4108797" cy="25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E660CD-25C7-4E3B-BB5A-82869F94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FF54B88-884B-4629-8E46-D66E4004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3156E0-9FEA-420B-80EB-4FF2CB2F4150}"/>
              </a:ext>
            </a:extLst>
          </p:cNvPr>
          <p:cNvSpPr txBox="1"/>
          <p:nvPr/>
        </p:nvSpPr>
        <p:spPr>
          <a:xfrm>
            <a:off x="233680" y="154931"/>
            <a:ext cx="9458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Stadium </a:t>
            </a:r>
            <a:r>
              <a:rPr lang="it-IT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Billiard</a:t>
            </a:r>
            <a:endParaRPr lang="it-I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5FE0BC-32B1-4CF7-8D8F-98E24707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878888"/>
            <a:ext cx="5345359" cy="305325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D82BD42-AEE8-4278-8688-8AC41D0E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937"/>
            <a:ext cx="4822804" cy="27211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AA9D79-F4CF-4F41-B8A1-9FE56523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" y="755585"/>
            <a:ext cx="2987299" cy="1486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/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Integrabile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caotico altrimenti. La distribuzione della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segue l’andamento di una distribuzione di Brody, del tutto fenomenologica: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82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07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parametro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Brody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blipFill>
                <a:blip r:embed="rId6"/>
                <a:stretch>
                  <a:fillRect l="-663" t="-1901" b="-2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30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A26CC9-B43A-4019-BAC3-CA37E5DF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0E29BF5-EBF2-4464-8F21-CB29E151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5D76CE-74E5-4AEB-9A7F-0B60590C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95" y="41873"/>
            <a:ext cx="7950088" cy="1804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B8FE25F-2232-40FE-B44C-300EEE3B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29" y="2047240"/>
            <a:ext cx="5537460" cy="40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46028" y="155826"/>
            <a:ext cx="11299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it-IT" sz="2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</a:t>
            </a:r>
          </a:p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I.1  Spettro regolare e irregolare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502CD3-5EBE-4907-B8D6-07F1874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/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Teorema KAM per sistemi Hamiltoniani non-integrabili.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ℏ→0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Regolare: 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regimi di integrabilità, tutti gli stati possono essere quantizzati in accordo con le regole EBK,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labeling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# quantici con N gradi di libertà.</a:t>
                </a:r>
              </a:p>
              <a:p>
                <a:endParaRPr lang="it-IT" b="1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Irregolare: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corrispondente ad un regime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caoticità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EBK non applicabile, volume dell’ordine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blipFill>
                <a:blip r:embed="rId3"/>
                <a:stretch>
                  <a:fillRect l="-423" t="-1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0E17D6-3CA7-42A9-885B-BA936CDB890C}"/>
              </a:ext>
            </a:extLst>
          </p:cNvPr>
          <p:cNvSpPr txBox="1"/>
          <p:nvPr/>
        </p:nvSpPr>
        <p:spPr>
          <a:xfrm flipH="1">
            <a:off x="446028" y="2890391"/>
            <a:ext cx="1129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I.2  Integrabilità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/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Def: </a:t>
                </a: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Un sistema quantistico è integrabile se esistono m operatori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mutuamente commutanti: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Inoltre,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indipendente 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tale che le funzioni nello spazio delle fasi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devono soddisfare la condizione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e.g. per 2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d.o.f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(vedi Appendice </a:t>
                </a:r>
                <a:r>
                  <a:rPr lang="it-IT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A.2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blipFill>
                <a:blip r:embed="rId4"/>
                <a:stretch>
                  <a:fillRect l="-423" t="-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7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3DD158C-6150-45D3-929B-228019BA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Esponenti di Lyapunov nel regime della </a:t>
            </a:r>
            <a:r>
              <a:rPr lang="it-IT" dirty="0" err="1"/>
              <a:t>qm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E0F9E34-B7E1-4B23-A18B-9D3BA073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189AB5-5D29-4B23-BAF9-7570261B6446}"/>
              </a:ext>
            </a:extLst>
          </p:cNvPr>
          <p:cNvSpPr txBox="1"/>
          <p:nvPr/>
        </p:nvSpPr>
        <p:spPr>
          <a:xfrm>
            <a:off x="426720" y="0"/>
            <a:ext cx="1176528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3. Esponenti di Lyapunov nel regime della QM</a:t>
            </a:r>
          </a:p>
          <a:p>
            <a:r>
              <a:rPr lang="it-IT" sz="2200" b="1" dirty="0"/>
              <a:t>   3.1 Introduzione e modello </a:t>
            </a:r>
          </a:p>
          <a:p>
            <a:endParaRPr lang="it-IT" sz="2200" b="1" dirty="0"/>
          </a:p>
          <a:p>
            <a:endParaRPr lang="it-IT" sz="2200" b="1" dirty="0"/>
          </a:p>
          <a:p>
            <a:r>
              <a:rPr lang="it-IT" sz="2200" b="1" dirty="0"/>
              <a:t>		</a:t>
            </a:r>
            <a:endParaRPr lang="it-IT" b="1" dirty="0"/>
          </a:p>
          <a:p>
            <a:r>
              <a:rPr lang="it-IT" b="1" dirty="0"/>
              <a:t>	</a:t>
            </a:r>
            <a:endParaRPr lang="it-IT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D6076D6-BAD4-4919-9BA6-3BAD16EB8533}"/>
                  </a:ext>
                </a:extLst>
              </p:cNvPr>
              <p:cNvSpPr txBox="1"/>
              <p:nvPr/>
            </p:nvSpPr>
            <p:spPr>
              <a:xfrm>
                <a:off x="528320" y="894080"/>
                <a:ext cx="11907520" cy="544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Classicamente: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In termini della deviazione delle traiettorie: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Domanda: come calcoliamo l’esponente di L. più grande per un sistema quantistico aperto?</a:t>
                </a:r>
              </a:p>
              <a:p>
                <a:r>
                  <a:rPr lang="it-IT" dirty="0"/>
                  <a:t>L’evoluzione di un sistema quantistico aperto è governata dall’</a:t>
                </a:r>
                <a:r>
                  <a:rPr lang="it-IT" i="1" dirty="0"/>
                  <a:t>equazione di Lindblad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/>
                <a:r>
                  <a:rPr lang="it-IT" dirty="0"/>
                  <a:t>L’evoluzione unitaria, in assenza di accoppiamento con l’</a:t>
                </a:r>
                <a:r>
                  <a:rPr lang="it-IT" dirty="0" err="1"/>
                  <a:t>enviroment</a:t>
                </a:r>
                <a:r>
                  <a:rPr lang="it-IT" dirty="0"/>
                  <a:t> la scriviamo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𝑠𝑖𝑡𝑒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𝑠𝑖𝑡𝑒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risp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statico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dinamico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∈(0,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/2)</m:t>
                            </m:r>
                          </m:e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∈(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/2,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V è un operatore dissipativo responsabile del decadimento della norma.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D6076D6-BAD4-4919-9BA6-3BAD16EB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894080"/>
                <a:ext cx="11907520" cy="5446876"/>
              </a:xfrm>
              <a:prstGeom prst="rect">
                <a:avLst/>
              </a:prstGeom>
              <a:blipFill>
                <a:blip r:embed="rId3"/>
                <a:stretch>
                  <a:fillRect l="-461" t="-672" b="-8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1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C46091C-F217-4159-847D-54953F3F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Esponenti di Lyapunov nel regime della </a:t>
            </a:r>
            <a:r>
              <a:rPr lang="it-IT" dirty="0" err="1"/>
              <a:t>qm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3DBF94E-C671-4AB6-BF73-9E0D51BB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2AB509-65D4-4846-ADA4-F4F72577C33C}"/>
                  </a:ext>
                </a:extLst>
              </p:cNvPr>
              <p:cNvSpPr txBox="1"/>
              <p:nvPr/>
            </p:nvSpPr>
            <p:spPr>
              <a:xfrm>
                <a:off x="254000" y="172720"/>
                <a:ext cx="11551920" cy="538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Dato uno stato iniziale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it-IT" dirty="0"/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si ha che la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 converge alla soluzione dell’equazione di Lindblad.</a:t>
                </a:r>
              </a:p>
              <a:p>
                <a:r>
                  <a:rPr lang="it-IT" dirty="0"/>
                  <a:t>Abbiamo due osservabili fisiche: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it-IT" b="0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b="0" dirty="0"/>
                  <a:t> </a:t>
                </a:r>
              </a:p>
              <a:p>
                <a:endParaRPr lang="it-IT" dirty="0"/>
              </a:p>
              <a:p>
                <a:r>
                  <a:rPr lang="it-IT" sz="2200" b="1" dirty="0"/>
                  <a:t>3.2 Definizione e approccio</a:t>
                </a:r>
              </a:p>
              <a:p>
                <a:r>
                  <a:rPr lang="it-IT" dirty="0"/>
                  <a:t> Consideriamo una certa distanza definita come la differenza tra i valori di aspettazione di un certo operatore, scegliamo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lungo le traiettorie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dirty="0"/>
                  <a:t>. </a:t>
                </a:r>
              </a:p>
              <a:p>
                <a:r>
                  <a:rPr lang="it-IT" dirty="0"/>
                  <a:t>Consideriamo: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𝑝𝑒𝑟𝑡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𝑝𝑒𝑟𝑡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b="0" dirty="0"/>
              </a:p>
              <a:p>
                <a:r>
                  <a:rPr lang="it-IT" dirty="0"/>
                  <a:t>Definiamo il fattore di crescita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e l’</a:t>
                </a:r>
                <a:r>
                  <a:rPr lang="it-IT" i="1" dirty="0"/>
                  <a:t>esponente di Lyapunov </a:t>
                </a:r>
                <a:r>
                  <a:rPr lang="it-IT" dirty="0"/>
                  <a:t>come: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2AB509-65D4-4846-ADA4-F4F72577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72720"/>
                <a:ext cx="11551920" cy="5381345"/>
              </a:xfrm>
              <a:prstGeom prst="rect">
                <a:avLst/>
              </a:prstGeom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987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7E73B6-84FD-4F5E-917F-E1093EF0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BCB98E8-87AE-4DB7-9D86-2A8D5B7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B09F59-3240-4D39-8901-42CA9BB6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1" y="348339"/>
            <a:ext cx="5318596" cy="41219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BDD0A0-7D90-45BF-AC85-AE6FDD87E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34" y="353200"/>
            <a:ext cx="5439224" cy="41219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9990AE-272D-4EF6-8462-375F9928323B}"/>
              </a:ext>
            </a:extLst>
          </p:cNvPr>
          <p:cNvSpPr txBox="1"/>
          <p:nvPr/>
        </p:nvSpPr>
        <p:spPr>
          <a:xfrm>
            <a:off x="11212483" y="57912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06E4F1F-EE9A-4624-A67F-D03518A1DA24}"/>
                  </a:ext>
                </a:extLst>
              </p:cNvPr>
              <p:cNvSpPr txBox="1"/>
              <p:nvPr/>
            </p:nvSpPr>
            <p:spPr>
              <a:xfrm>
                <a:off x="5090161" y="2789017"/>
                <a:ext cx="453106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06E4F1F-EE9A-4624-A67F-D03518A1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1" y="2789017"/>
                <a:ext cx="453106" cy="639983"/>
              </a:xfrm>
              <a:prstGeom prst="rect">
                <a:avLst/>
              </a:prstGeom>
              <a:blipFill>
                <a:blip r:embed="rId5"/>
                <a:stretch>
                  <a:fillRect r="-567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D61F4E-8A63-4374-9841-D323FCDD2263}"/>
                  </a:ext>
                </a:extLst>
              </p:cNvPr>
              <p:cNvSpPr txBox="1"/>
              <p:nvPr/>
            </p:nvSpPr>
            <p:spPr>
              <a:xfrm>
                <a:off x="7071978" y="4656934"/>
                <a:ext cx="4939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Osservabili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𝑣𝑒𝑟𝑑𝑒</m:t>
                        </m:r>
                      </m:e>
                    </m:d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𝑟𝑜𝑠𝑠𝑎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, parametro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D61F4E-8A63-4374-9841-D323FCDD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78" y="4656934"/>
                <a:ext cx="4939814" cy="646331"/>
              </a:xfrm>
              <a:prstGeom prst="rect">
                <a:avLst/>
              </a:prstGeom>
              <a:blipFill>
                <a:blip r:embed="rId6"/>
                <a:stretch>
                  <a:fillRect l="-988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08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4EDF30-8B31-4D7B-8B35-65AD962A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3922AC-202C-49BA-83E1-59B05B2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/>
              <p:nvPr/>
            </p:nvSpPr>
            <p:spPr>
              <a:xfrm>
                <a:off x="379378" y="247399"/>
                <a:ext cx="11812621" cy="5983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A.1 Appendice: Funzione d’onda semiclassica per sistemi integrabili in più dimensioni</a:t>
                </a:r>
              </a:p>
              <a:p>
                <a:endParaRPr lang="it-IT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Partiamo dall’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Facciamo un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ansatz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tipo: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rispettivamente ampiezza e fase. Da questa espressione: </a:t>
                </a:r>
              </a:p>
              <a:p>
                <a:pPr algn="ctr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d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groupCh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lim>
                        </m:limLow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p>
                    </m:sSup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Reinserendo nell’equazione e separando la parte reale da quella immaginaria: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parte 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rappresenta l’equazione di Hamilton-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funzione generatrice (analogia corretta solo 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mentre quella a dx una correzione quantistica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78" y="247399"/>
                <a:ext cx="11812621" cy="5983882"/>
              </a:xfrm>
              <a:prstGeom prst="rect">
                <a:avLst/>
              </a:prstGeom>
              <a:blipFill>
                <a:blip r:embed="rId3"/>
                <a:stretch>
                  <a:fillRect l="-774" t="-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18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Analizziamo la parte immaginaria dell’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hr m:val="∮"/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volume è generato da una certa area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evolve nel tempo intorno ad una famiglia di traiettorie dal punto iniziale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La direzione delle traiettorie è determinata da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lungo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tubo di flusso in figura. 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blipFill>
                <a:blip r:embed="rId3"/>
                <a:stretch>
                  <a:fillRect l="-470" t="-1775" b="-3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AB8390C-21A9-4C5B-B2C5-BD8A18A2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77" y="2254028"/>
            <a:ext cx="7434943" cy="287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/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Gli unici contributi derivano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valuta l’integrale sopra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ottennendo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it-IT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blipFill>
                <a:blip r:embed="rId5"/>
                <a:stretch>
                  <a:fillRect l="-470" t="-4762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49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alcune sostituzioni: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integrabile possiamo usare le variabili azione angolo per descriverne l’evoluzione: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Riscrivendo ciascuno dei termini precedenti risp. come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den>
                            </m:f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 funzione d’onda sarà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f>
                        <m:f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/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problema è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è univocamente determinata per un certo valore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 occorre sommare su tutti i possibili rami: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blipFill>
                <a:blip r:embed="rId3"/>
                <a:stretch>
                  <a:fillRect l="-470" t="-657" b="-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10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6ABDB8C-7158-4620-B7CC-FB7ECED6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7CF349E-1C9E-43AF-88A7-C9CC625A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/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𝒓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𝑰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solito indice di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tiene conto del comportamento delle orbite nei punti di inversione del moto.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non-integrabile non possiamo più descrivere l’azione per un certo 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fisso, ma estendere la forma dell’azione a tutte le possibili orbite: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blipFill>
                <a:blip r:embed="rId3"/>
                <a:stretch>
                  <a:fillRect l="-472" r="-6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7562C2F-423E-4AA2-9B8F-BA14C84C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3" y="33090"/>
            <a:ext cx="3346762" cy="24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5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0E34E75-BBC8-4A04-BAD5-4AED8125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D3A0B4-67F9-47EC-81F0-2F33D3C3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C0D6E5-898B-4F81-8AE6-A1FD2B473903}"/>
              </a:ext>
            </a:extLst>
          </p:cNvPr>
          <p:cNvSpPr txBox="1"/>
          <p:nvPr/>
        </p:nvSpPr>
        <p:spPr>
          <a:xfrm>
            <a:off x="418171" y="91172"/>
            <a:ext cx="10138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A.2 Appendice: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Moyal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funzione di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Wigner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/>
              <p:nvPr/>
            </p:nvSpPr>
            <p:spPr>
              <a:xfrm>
                <a:off x="443883" y="552837"/>
                <a:ext cx="11304233" cy="502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nota: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ricercano un’equivalenza classica nello spazio delle fasi per il principio di indeterminazione. Partiamo dal considerare un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operatore caratteristico: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unità di posizione e momento risp.. Possiamo esprimere uno stato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𝐶𝐵𝐻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𝑓𝑜𝑟𝑚𝑢𝑙𝑎</m:t>
                              </m:r>
                            </m:lim>
                          </m:limLow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𝜏𝜙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cui trasformata di Fourier è la funzione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𝑞𝑢𝑎𝑛𝑡𝑢𝑚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𝑐𝑙𝑎𝑠𝑠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la funzione densità di probabilità classica sullo spazio delle fasi.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" y="552837"/>
                <a:ext cx="11304233" cy="5027210"/>
              </a:xfrm>
              <a:prstGeom prst="rect">
                <a:avLst/>
              </a:prstGeom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0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può sempre essere scritto in termini di una funzione di fase: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/ℏ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la funzione di fase viene definita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ℏ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Tenendo presente ciò riscriviamo una generica relazione di commutazione per poi farne il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Riesprimiamo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gli operatori in termini della funzione delle fasi: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Svolgendo il commutatore e usando la formula di CBH otteniamo: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blipFill>
                <a:blip r:embed="rId2"/>
                <a:stretch>
                  <a:fillRect l="-468" t="-412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75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questo punto sostituiamo l’espressione appena trovata nella precedente e facciamone il valore di aspettazione rispetto ad uno stato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(tenendo conto dell’espressione della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ultimo passaggio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antitrasformiamo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applichiamo la definizione precedentemente scritta della funzione di fase associata con i corrispettivi operatori che stiamo considerando: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𝑑𝑝𝑑𝑞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  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blipFill>
                <a:blip r:embed="rId2"/>
                <a:stretch>
                  <a:fillRect l="-406" t="-6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8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08329" y="128821"/>
            <a:ext cx="976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Descrizione semiclassica di sistemi non-integrabili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D55CDD-7751-4D2A-A03D-BB9E58B9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  Funzione di Green</a:t>
                </a:r>
              </a:p>
              <a:p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Partiamo da:                      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calcolare osservabili fisiche di un sistema dinamico occorre 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t.c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trasformando: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retarded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Green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Funzione d’onda nello spazio di Fourier: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funzione di Green calcolo la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densità degli stati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)}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Dimostrabile facilmente dall’identità: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=∓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blipFill>
                <a:blip r:embed="rId3"/>
                <a:stretch>
                  <a:fillRect l="-847" t="-8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48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Troviamo dunque che la funzione di fase equivalente al commutatore che stavamo cercando di riscrivere è la seguente: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fName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equazione prende il nome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lim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ℏ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riduce alle parentesi di Poisson: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𝑃𝑜𝑖𝑠𝑠𝑜𝑛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quantità conservate.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blipFill>
                <a:blip r:embed="rId2"/>
                <a:stretch>
                  <a:fillRect l="-529" t="-1531" b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4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31400DD-2434-4DF5-B2A2-B14EF15D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BC0227-5D00-48AE-8F8D-773B518C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DBFCEF-38C9-4D22-8283-DE65BC6143DC}"/>
              </a:ext>
            </a:extLst>
          </p:cNvPr>
          <p:cNvSpPr txBox="1"/>
          <p:nvPr/>
        </p:nvSpPr>
        <p:spPr>
          <a:xfrm flipH="1">
            <a:off x="238759" y="157732"/>
            <a:ext cx="11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A.3 Appendice: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697490-12B6-45F5-B997-26E683606570}"/>
              </a:ext>
            </a:extLst>
          </p:cNvPr>
          <p:cNvSpPr txBox="1"/>
          <p:nvPr/>
        </p:nvSpPr>
        <p:spPr>
          <a:xfrm>
            <a:off x="2438400" y="157732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Conti vari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0D1323-4631-4426-ABBC-C4B3008914CE}"/>
              </a:ext>
            </a:extLst>
          </p:cNvPr>
          <p:cNvSpPr txBox="1"/>
          <p:nvPr/>
        </p:nvSpPr>
        <p:spPr>
          <a:xfrm>
            <a:off x="619760" y="68095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A.3.1 Calcolo </a:t>
            </a:r>
            <a:r>
              <a:rPr lang="it-IT" b="1" dirty="0" err="1"/>
              <a:t>prefattore</a:t>
            </a:r>
            <a:r>
              <a:rPr lang="it-IT" b="1" dirty="0"/>
              <a:t> funzione di Green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E843F2A-28F8-4B25-BBA1-B28C67658B19}"/>
                  </a:ext>
                </a:extLst>
              </p:cNvPr>
              <p:cNvSpPr txBox="1"/>
              <p:nvPr/>
            </p:nvSpPr>
            <p:spPr>
              <a:xfrm>
                <a:off x="345440" y="1050284"/>
                <a:ext cx="11623040" cy="8193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L’obiettivo è scrivere il determinante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ottenuto tramite il metodo delle fasi stazionarie, nel determinante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della funzione di Green ottenuta dal propagatore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tenendo presente l’uguaglianza sopra:</a:t>
                </a: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⇒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det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/>
                                    <m:t>​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/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/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/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×1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/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  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/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1×1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E843F2A-28F8-4B25-BBA1-B28C676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" y="1050284"/>
                <a:ext cx="11623040" cy="8193333"/>
              </a:xfrm>
              <a:prstGeom prst="rect">
                <a:avLst/>
              </a:prstGeom>
              <a:blipFill>
                <a:blip r:embed="rId3"/>
                <a:stretch>
                  <a:fillRect l="-472" r="-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68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4B34616-5E8B-4C72-9790-C3BA5C90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5"/>
            <a:ext cx="4822804" cy="365125"/>
          </a:xfrm>
        </p:spPr>
        <p:txBody>
          <a:bodyPr/>
          <a:lstStyle/>
          <a:p>
            <a:r>
              <a:rPr lang="it-IT" dirty="0"/>
              <a:t>Referenze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6E6BFE-330E-45D7-83C6-53B0A37E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7AB223-6470-45A1-A91B-3D640E63784D}"/>
              </a:ext>
            </a:extLst>
          </p:cNvPr>
          <p:cNvSpPr txBox="1"/>
          <p:nvPr/>
        </p:nvSpPr>
        <p:spPr>
          <a:xfrm>
            <a:off x="294640" y="172720"/>
            <a:ext cx="118973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Referenze</a:t>
            </a:r>
          </a:p>
          <a:p>
            <a:endParaRPr lang="it-IT" sz="2400" dirty="0"/>
          </a:p>
          <a:p>
            <a:r>
              <a:rPr lang="it-IT" baseline="30000" dirty="0"/>
              <a:t>1</a:t>
            </a:r>
            <a:r>
              <a:rPr lang="it-IT" dirty="0"/>
              <a:t>S. </a:t>
            </a:r>
            <a:r>
              <a:rPr lang="it-IT" dirty="0" err="1"/>
              <a:t>Wimberger</a:t>
            </a:r>
            <a:r>
              <a:rPr lang="it-IT" dirty="0"/>
              <a:t> (2014): </a:t>
            </a:r>
            <a:r>
              <a:rPr lang="it-IT" i="1" dirty="0" err="1"/>
              <a:t>Nonlinear</a:t>
            </a:r>
            <a:r>
              <a:rPr lang="it-IT" i="1" dirty="0"/>
              <a:t> Dynamics and Quantum Chaos, An </a:t>
            </a:r>
            <a:r>
              <a:rPr lang="it-IT" i="1" dirty="0" err="1"/>
              <a:t>Introduction</a:t>
            </a:r>
            <a:r>
              <a:rPr lang="it-IT" i="1" dirty="0"/>
              <a:t>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2</a:t>
            </a:r>
            <a:r>
              <a:rPr lang="it-IT" dirty="0"/>
              <a:t>L. E. </a:t>
            </a:r>
            <a:r>
              <a:rPr lang="it-IT" dirty="0" err="1"/>
              <a:t>Reichl</a:t>
            </a:r>
            <a:r>
              <a:rPr lang="it-IT" dirty="0"/>
              <a:t>  (2004): </a:t>
            </a:r>
            <a:r>
              <a:rPr lang="it-IT" i="1" dirty="0"/>
              <a:t>The </a:t>
            </a:r>
            <a:r>
              <a:rPr lang="it-IT" i="1" dirty="0" err="1"/>
              <a:t>Transition</a:t>
            </a:r>
            <a:r>
              <a:rPr lang="it-IT" i="1" dirty="0"/>
              <a:t> to Chaos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3</a:t>
            </a:r>
            <a:r>
              <a:rPr lang="it-IT" dirty="0"/>
              <a:t>M. Tabor (1988): </a:t>
            </a:r>
            <a:r>
              <a:rPr lang="it-IT" i="1" dirty="0"/>
              <a:t>Chaos and </a:t>
            </a:r>
            <a:r>
              <a:rPr lang="it-IT" i="1" dirty="0" err="1"/>
              <a:t>Integrability</a:t>
            </a:r>
            <a:r>
              <a:rPr lang="it-IT" i="1" dirty="0"/>
              <a:t> in </a:t>
            </a:r>
            <a:r>
              <a:rPr lang="it-IT" i="1" dirty="0" err="1"/>
              <a:t>Nonlinear</a:t>
            </a:r>
            <a:r>
              <a:rPr lang="it-IT" i="1" dirty="0"/>
              <a:t> Dynamics </a:t>
            </a:r>
            <a:r>
              <a:rPr lang="it-IT" dirty="0"/>
              <a:t>(Wiley)</a:t>
            </a:r>
          </a:p>
          <a:p>
            <a:r>
              <a:rPr lang="it-IT" baseline="30000" dirty="0"/>
              <a:t>4</a:t>
            </a:r>
            <a:r>
              <a:rPr lang="it-IT" dirty="0"/>
              <a:t>E. J. Heller (1984): The American </a:t>
            </a:r>
            <a:r>
              <a:rPr lang="it-IT" dirty="0" err="1"/>
              <a:t>Physical</a:t>
            </a:r>
            <a:r>
              <a:rPr lang="it-IT" dirty="0"/>
              <a:t> Society, </a:t>
            </a:r>
            <a:r>
              <a:rPr lang="it-IT" b="1" dirty="0"/>
              <a:t>53</a:t>
            </a:r>
            <a:r>
              <a:rPr lang="it-IT" dirty="0"/>
              <a:t>, 1517 </a:t>
            </a:r>
          </a:p>
          <a:p>
            <a:r>
              <a:rPr lang="it-IT" baseline="30000" dirty="0"/>
              <a:t>5</a:t>
            </a:r>
            <a:r>
              <a:rPr lang="it-IT" dirty="0"/>
              <a:t> A. </a:t>
            </a:r>
            <a:r>
              <a:rPr lang="it-IT" dirty="0" err="1"/>
              <a:t>Buchleitner</a:t>
            </a:r>
            <a:r>
              <a:rPr lang="it-IT" dirty="0"/>
              <a:t>, D. </a:t>
            </a:r>
            <a:r>
              <a:rPr lang="it-IT" dirty="0" err="1"/>
              <a:t>Delande</a:t>
            </a:r>
            <a:r>
              <a:rPr lang="it-IT" dirty="0"/>
              <a:t>, J. </a:t>
            </a:r>
            <a:r>
              <a:rPr lang="it-IT" dirty="0" err="1"/>
              <a:t>Zakrzewski</a:t>
            </a:r>
            <a:r>
              <a:rPr lang="it-IT" dirty="0"/>
              <a:t> (2002): </a:t>
            </a:r>
            <a:r>
              <a:rPr lang="it-IT" i="1" dirty="0"/>
              <a:t>Non-dispersive </a:t>
            </a:r>
            <a:r>
              <a:rPr lang="it-IT" i="1" dirty="0" err="1"/>
              <a:t>wave</a:t>
            </a:r>
            <a:r>
              <a:rPr lang="it-IT" i="1" dirty="0"/>
              <a:t> </a:t>
            </a:r>
            <a:r>
              <a:rPr lang="it-IT" i="1" dirty="0" err="1"/>
              <a:t>packets</a:t>
            </a:r>
            <a:r>
              <a:rPr lang="it-IT" i="1" dirty="0"/>
              <a:t> in </a:t>
            </a:r>
            <a:r>
              <a:rPr lang="it-IT" i="1" dirty="0" err="1"/>
              <a:t>periodically</a:t>
            </a:r>
            <a:r>
              <a:rPr lang="it-IT" i="1" dirty="0"/>
              <a:t> </a:t>
            </a:r>
            <a:r>
              <a:rPr lang="it-IT" i="1" dirty="0" err="1"/>
              <a:t>driven</a:t>
            </a:r>
            <a:r>
              <a:rPr lang="it-IT" i="1" dirty="0"/>
              <a:t> quantum systems</a:t>
            </a:r>
          </a:p>
          <a:p>
            <a:r>
              <a:rPr lang="it-IT" i="1" baseline="30000" dirty="0"/>
              <a:t>6  </a:t>
            </a:r>
            <a:r>
              <a:rPr lang="it-IT" dirty="0"/>
              <a:t>N. </a:t>
            </a:r>
            <a:r>
              <a:rPr lang="it-IT" dirty="0" err="1"/>
              <a:t>Pomphrey</a:t>
            </a:r>
            <a:r>
              <a:rPr lang="it-IT" dirty="0"/>
              <a:t> (1974): J. </a:t>
            </a:r>
            <a:r>
              <a:rPr lang="it-IT" dirty="0" err="1"/>
              <a:t>Phys</a:t>
            </a:r>
            <a:r>
              <a:rPr lang="it-IT" dirty="0"/>
              <a:t>. B: </a:t>
            </a:r>
            <a:r>
              <a:rPr lang="it-IT" dirty="0" err="1"/>
              <a:t>Atom</a:t>
            </a:r>
            <a:r>
              <a:rPr lang="it-IT" dirty="0"/>
              <a:t>. </a:t>
            </a:r>
            <a:r>
              <a:rPr lang="it-IT" dirty="0" err="1"/>
              <a:t>Molec</a:t>
            </a:r>
            <a:r>
              <a:rPr lang="it-IT" dirty="0"/>
              <a:t>. </a:t>
            </a:r>
            <a:r>
              <a:rPr lang="it-IT" dirty="0" err="1"/>
              <a:t>Phys</a:t>
            </a:r>
            <a:r>
              <a:rPr lang="it-IT" dirty="0"/>
              <a:t>., </a:t>
            </a:r>
            <a:r>
              <a:rPr lang="it-IT" dirty="0" err="1"/>
              <a:t>Vol</a:t>
            </a:r>
            <a:r>
              <a:rPr lang="it-IT" dirty="0"/>
              <a:t> 7, No 14</a:t>
            </a:r>
          </a:p>
          <a:p>
            <a:r>
              <a:rPr lang="it-IT" i="1" dirty="0"/>
              <a:t>										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C42B6D-22C2-494F-8C0B-0A8B607B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calcolare il valore di aspettazione di un operatore rispetto agli autostati dell’energia: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 espressioni ci servono?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l’aiuto di quantità puramente classiche. Nota che siamo in questa implicazione: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𝑠𝑒𝑚𝑖𝑐𝑙𝑎𝑠𝑠𝑖𝑐𝑜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𝑞𝑢𝑎𝑛𝑡𝑖𝑠𝑡𝑖𝑐𝑜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Integral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dell’operatore di evoluzione temporale: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⟩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un’Hamiltoniana: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cui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genere non commutano, per cui usiamo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CBH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blipFill>
                <a:blip r:embed="rId3"/>
                <a:stretch>
                  <a:fillRect l="-6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44962F-8CB7-47E0-A9C0-D98369BA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ℏ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𝛿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den>
                                              </m:f>
                                              <m:sSubSup>
                                                <m:sSub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Usiamo l’integrale Gaussiano complesso (integrale di Fresnel):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lim</m:t>
                                          </m:r>
                                        </m:e>
                                        <m:li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</m:den>
                                          </m:f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</m:e>
                                      </m:rad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</m:den>
                                          </m:f>
                                        </m:e>
                                      </m:ra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sgn</m:t>
                                          </m:r>
                                        </m:fName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func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2ℏ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𝑖𝑚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 cui la forma del propagatore: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𝒓</m:t>
                                                      </m:r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lim>
                              </m:limLow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proprietà di composizione dell’op.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3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33096E-5010-40EB-9B3E-CDB80B4C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parti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fare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il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lim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≡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subHide m:val="on"/>
                                      <m:supHide m:val="on"/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[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L’ultima espressione denota un integrale funzionale su tutti i possibili cammini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classici e non classici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Saddle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-points: generalità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metodo delle fasi stazionarie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il contributo all’integrale sui cammini delle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orbite classiche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Riemann-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Lebesgue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𝑖𝑧𝑥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ℂ</m:t>
                          </m:r>
                        </m:e>
                      </m:nary>
                    </m:oMath>
                  </m:oMathPara>
                </a14:m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blipFill>
                <a:blip r:embed="rId3"/>
                <a:stretch>
                  <a:fillRect l="-662" t="-5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59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D83F231-06C1-42E5-BA3C-D66393AA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261BDA3-4761-4786-B71E-745C8014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/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Usiamo, per funzioni in n </a:t>
                </a:r>
                <a:r>
                  <a:rPr lang="it-IT" dirty="0" err="1">
                    <a:latin typeface="Cambria Math" panose="02040503050406030204" pitchFamily="18" charset="0"/>
                  </a:rPr>
                  <a:t>dim</a:t>
                </a:r>
                <a:r>
                  <a:rPr lang="it-IT" dirty="0">
                    <a:latin typeface="Cambria Math" panose="02040503050406030204" pitchFamily="18" charset="0"/>
                  </a:rPr>
                  <a:t>. , l’integrale complesso di Gauss e un’espansione di Taylor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</a:rPr>
                  <a:t> intorno ai punti estremali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b="1" dirty="0">
                    <a:latin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</a:rPr>
                  <a:t>dove il contributo è massimo:</a:t>
                </a:r>
                <a:endParaRPr lang="it-IT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𝑥𝑔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ℏ→0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autovalori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della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matrice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(≠0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 Van-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Propagator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Applichiamo il metodo delle fasi stazionarie al propagatore di Feynman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𝐸𝑢𝑙𝑒𝑟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𝐿𝑎𝑔𝑟𝑎𝑛𝑔𝑒</m:t>
                              </m:r>
                            </m:e>
                          </m:eqAr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semiclassico il maggior contributo al propagatore deriva dalle traiettorie classiche con B.C.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Scegliendo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principale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Hamilton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lungo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scrivere il propagatore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Gutzwiller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 segue: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blipFill>
                <a:blip r:embed="rId3"/>
                <a:stretch>
                  <a:fillRect l="-669" t="-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→∞,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Corrisponde all’espressione semiclassica dell’operatore evoluzione, ovvero fornisce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funzione dell’azione classica delle orbite, per un certo tempo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topologico)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 </m:t>
                          </m:r>
                        </m:sub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blipFill>
                <a:blip r:embed="rId3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cielo, filo, linea, diverso&#10;&#10;Descrizione generata automaticamente">
            <a:extLst>
              <a:ext uri="{FF2B5EF4-FFF2-40B4-BE49-F238E27FC236}">
                <a16:creationId xmlns:a16="http://schemas.microsoft.com/office/drawing/2014/main" id="{820EB385-624E-4395-A023-281095F1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" y="3351410"/>
            <a:ext cx="3913674" cy="18626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07F1B9-DD55-4429-863F-E625D83C2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518" y="3186971"/>
            <a:ext cx="3318226" cy="18626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E0AD12-7D1D-4A78-BE38-82BE0E0559A3}"/>
              </a:ext>
            </a:extLst>
          </p:cNvPr>
          <p:cNvSpPr txBox="1"/>
          <p:nvPr/>
        </p:nvSpPr>
        <p:spPr>
          <a:xfrm>
            <a:off x="552868" y="551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57270A-ABB8-4DAA-B2B6-20C7265049FE}"/>
                  </a:ext>
                </a:extLst>
              </p:cNvPr>
              <p:cNvSpPr txBox="1"/>
              <p:nvPr/>
            </p:nvSpPr>
            <p:spPr>
              <a:xfrm>
                <a:off x="552868" y="5226527"/>
                <a:ext cx="11639132" cy="108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Inoltre valgono le relazioni: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/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57270A-ABB8-4DAA-B2B6-20C72650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68" y="5226527"/>
                <a:ext cx="11639132" cy="1083374"/>
              </a:xfrm>
              <a:prstGeom prst="rect">
                <a:avLst/>
              </a:prstGeom>
              <a:blipFill>
                <a:blip r:embed="rId6"/>
                <a:stretch>
                  <a:fillRect l="-471" t="-2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1733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Personalizzato 7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35066</TotalTime>
  <Words>8550</Words>
  <Application>Microsoft Office PowerPoint</Application>
  <PresentationFormat>Widescreen</PresentationFormat>
  <Paragraphs>727</Paragraphs>
  <Slides>42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Century</vt:lpstr>
      <vt:lpstr>Times New Roman</vt:lpstr>
      <vt:lpstr>Retrospettivo</vt:lpstr>
      <vt:lpstr>Introduzione al Quantum Chaos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 Quantum Chaos</dc:title>
  <dc:creator>van.hohenheim@outlook.it</dc:creator>
  <cp:lastModifiedBy>van.hohenheim@outlook.it</cp:lastModifiedBy>
  <cp:revision>225</cp:revision>
  <dcterms:created xsi:type="dcterms:W3CDTF">2021-06-23T12:41:45Z</dcterms:created>
  <dcterms:modified xsi:type="dcterms:W3CDTF">2021-10-05T16:11:28Z</dcterms:modified>
</cp:coreProperties>
</file>